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60" r:id="rId5"/>
  </p:sldMasterIdLst>
  <p:notesMasterIdLst>
    <p:notesMasterId r:id="rId40"/>
  </p:notesMasterIdLst>
  <p:sldIdLst>
    <p:sldId id="256" r:id="rId6"/>
    <p:sldId id="269" r:id="rId7"/>
    <p:sldId id="311" r:id="rId8"/>
    <p:sldId id="342" r:id="rId9"/>
    <p:sldId id="343" r:id="rId10"/>
    <p:sldId id="365" r:id="rId11"/>
    <p:sldId id="367" r:id="rId12"/>
    <p:sldId id="344" r:id="rId13"/>
    <p:sldId id="345" r:id="rId14"/>
    <p:sldId id="368" r:id="rId15"/>
    <p:sldId id="385" r:id="rId16"/>
    <p:sldId id="384" r:id="rId17"/>
    <p:sldId id="349" r:id="rId18"/>
    <p:sldId id="346" r:id="rId19"/>
    <p:sldId id="350" r:id="rId20"/>
    <p:sldId id="354" r:id="rId21"/>
    <p:sldId id="355" r:id="rId22"/>
    <p:sldId id="356" r:id="rId23"/>
    <p:sldId id="357" r:id="rId24"/>
    <p:sldId id="360" r:id="rId25"/>
    <p:sldId id="370" r:id="rId26"/>
    <p:sldId id="372" r:id="rId27"/>
    <p:sldId id="373" r:id="rId28"/>
    <p:sldId id="371" r:id="rId29"/>
    <p:sldId id="361" r:id="rId30"/>
    <p:sldId id="307" r:id="rId31"/>
    <p:sldId id="375" r:id="rId32"/>
    <p:sldId id="380" r:id="rId33"/>
    <p:sldId id="376" r:id="rId34"/>
    <p:sldId id="383" r:id="rId35"/>
    <p:sldId id="305" r:id="rId36"/>
    <p:sldId id="288" r:id="rId37"/>
    <p:sldId id="310" r:id="rId38"/>
    <p:sldId id="270"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ZKs4XOPNPr/MLIC4lj7nIQ==" hashData="gfZ0PC/NuQ5UyDv1f4Gco1y+rChfb2Kr/IjJvkLEg/Dd9gIqz9cZi23rC8YGhupQWyk8UYUpDUdfsw6S84Q03Q=="/>
  <p:extLst>
    <p:ext uri="{521415D9-36F7-43E2-AB2F-B90AF26B5E84}">
      <p14:sectionLst xmlns:p14="http://schemas.microsoft.com/office/powerpoint/2010/main">
        <p14:section name="Introduction" id="{EFFE3E3C-BA52-4764-A324-A6E4E5199D80}">
          <p14:sldIdLst>
            <p14:sldId id="256"/>
            <p14:sldId id="269"/>
          </p14:sldIdLst>
        </p14:section>
        <p14:section name="Overview &amp; objectives" id="{2AF4E993-76CA-47AF-9ECD-5BB738C138EE}">
          <p14:sldIdLst>
            <p14:sldId id="311"/>
            <p14:sldId id="342"/>
            <p14:sldId id="343"/>
          </p14:sldIdLst>
        </p14:section>
        <p14:section name="Part I" id="{AAC44846-4E9E-481D-AD2E-FDCE4F0F1F1E}">
          <p14:sldIdLst>
            <p14:sldId id="365"/>
            <p14:sldId id="367"/>
            <p14:sldId id="344"/>
            <p14:sldId id="345"/>
            <p14:sldId id="368"/>
            <p14:sldId id="385"/>
            <p14:sldId id="384"/>
            <p14:sldId id="349"/>
            <p14:sldId id="346"/>
          </p14:sldIdLst>
        </p14:section>
        <p14:section name="Part II" id="{197C6707-7918-4D3D-96B3-43AB5EA18B73}">
          <p14:sldIdLst>
            <p14:sldId id="350"/>
            <p14:sldId id="354"/>
            <p14:sldId id="355"/>
            <p14:sldId id="356"/>
            <p14:sldId id="357"/>
            <p14:sldId id="360"/>
            <p14:sldId id="370"/>
            <p14:sldId id="372"/>
            <p14:sldId id="373"/>
            <p14:sldId id="371"/>
            <p14:sldId id="361"/>
          </p14:sldIdLst>
        </p14:section>
        <p14:section name="Part 3" id="{35066947-EAE5-43C6-969B-B82AA13639D0}">
          <p14:sldIdLst>
            <p14:sldId id="307"/>
            <p14:sldId id="375"/>
            <p14:sldId id="380"/>
          </p14:sldIdLst>
        </p14:section>
        <p14:section name="Summary &amp; Take home messages" id="{B09160E1-5B7E-4F9B-98D4-2EAEE74822BC}">
          <p14:sldIdLst>
            <p14:sldId id="376"/>
            <p14:sldId id="383"/>
            <p14:sldId id="305"/>
          </p14:sldIdLst>
        </p14:section>
        <p14:section name="Further reading &amp; next steps" id="{8733404B-67AE-41D0-A42D-A87AC23D758E}">
          <p14:sldIdLst>
            <p14:sldId id="288"/>
            <p14:sldId id="310"/>
            <p14:sldId id="270"/>
          </p14:sldIdLst>
        </p14:section>
      </p14:sectionLst>
    </p:ex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D1AAC8-AED0-1BBF-31BC-71D3ED83267C}" name="Esmee Kooijman" initials="EK" userId="S::kooijmae@tcd.ie::b899e8fb-b3e5-4e16-a4fd-b1ceffd7514c" providerId="AD"/>
  <p188:author id="{8BDE91D5-1A70-FE78-FD88-26AB7553B2CF}" name="esmeekooijman@gmail.com" initials="es" userId="S::esmeekooijman_gmail.com#ext#@liveunibo.onmicrosoft.com::b24d9cb8-400c-4fe0-b66a-75e09a4db6d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oini Katriina (LUKE)" initials="S(" lastIdx="1" clrIdx="0">
    <p:extLst>
      <p:ext uri="{19B8F6BF-5375-455C-9EA6-DF929625EA0E}">
        <p15:presenceInfo xmlns:p15="http://schemas.microsoft.com/office/powerpoint/2012/main" userId="S::katriina.soini_luke.fi#ext#@liveunibo.onmicrosoft.com::570496f0-d5de-44b8-b8b0-b908b83e87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E2"/>
    <a:srgbClr val="4472C4"/>
    <a:srgbClr val="FF8400"/>
    <a:srgbClr val="8DC549"/>
    <a:srgbClr val="FCCDAE"/>
    <a:srgbClr val="FCDAC2"/>
    <a:srgbClr val="F09400"/>
    <a:srgbClr val="BFEB8A"/>
    <a:srgbClr val="B5EBFF"/>
    <a:srgbClr val="AB77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43"/>
    <p:restoredTop sz="69512"/>
  </p:normalViewPr>
  <p:slideViewPr>
    <p:cSldViewPr snapToGrid="0">
      <p:cViewPr varScale="1">
        <p:scale>
          <a:sx n="39" d="100"/>
          <a:sy n="39" d="100"/>
        </p:scale>
        <p:origin x="168" y="984"/>
      </p:cViewPr>
      <p:guideLst>
        <p:guide orient="horz" pos="2205"/>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8/10/relationships/authors" Target="authors.xml"/><Relationship Id="rId20" Type="http://schemas.openxmlformats.org/officeDocument/2006/relationships/slide" Target="slides/slide15.xml"/><Relationship Id="rId41"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45FDF9-4189-4A3A-B4D8-F62572CB4F8C}" type="doc">
      <dgm:prSet loTypeId="urn:microsoft.com/office/officeart/2005/8/layout/default" loCatId="list" qsTypeId="urn:microsoft.com/office/officeart/2005/8/quickstyle/simple1" qsCatId="simple" csTypeId="urn:microsoft.com/office/officeart/2005/8/colors/accent2_5" csCatId="accent2" phldr="1"/>
      <dgm:spPr/>
      <dgm:t>
        <a:bodyPr/>
        <a:lstStyle/>
        <a:p>
          <a:endParaRPr lang="en-US"/>
        </a:p>
      </dgm:t>
    </dgm:pt>
    <dgm:pt modelId="{6327E821-C33B-4E78-BF3C-4AF225137BDC}">
      <dgm:prSet phldrT="[Text]" phldr="0"/>
      <dgm:spPr/>
      <dgm:t>
        <a:bodyPr/>
        <a:lstStyle/>
        <a:p>
          <a:pPr rtl="0"/>
          <a:r>
            <a:rPr lang="en-US">
              <a:latin typeface="Lato"/>
              <a:ea typeface="Lato"/>
              <a:cs typeface="Lato"/>
            </a:rPr>
            <a:t> Higher profile, improved reputation</a:t>
          </a:r>
        </a:p>
      </dgm:t>
    </dgm:pt>
    <dgm:pt modelId="{741D32B5-78F6-40E9-93EA-2534D8D211BF}" type="parTrans" cxnId="{B3DC8C87-0507-4C6C-A990-E186943A2FF0}">
      <dgm:prSet/>
      <dgm:spPr/>
      <dgm:t>
        <a:bodyPr/>
        <a:lstStyle/>
        <a:p>
          <a:endParaRPr lang="en-US"/>
        </a:p>
      </dgm:t>
    </dgm:pt>
    <dgm:pt modelId="{6C8BB2A1-72CD-47D1-8CE1-BBC3AC1733B0}" type="sibTrans" cxnId="{B3DC8C87-0507-4C6C-A990-E186943A2FF0}">
      <dgm:prSet/>
      <dgm:spPr/>
      <dgm:t>
        <a:bodyPr/>
        <a:lstStyle/>
        <a:p>
          <a:endParaRPr lang="en-US"/>
        </a:p>
      </dgm:t>
    </dgm:pt>
    <dgm:pt modelId="{C5FFDA69-61D7-428D-8C60-86D211FC7B66}">
      <dgm:prSet phldrT="[Text]" phldr="0"/>
      <dgm:spPr/>
      <dgm:t>
        <a:bodyPr/>
        <a:lstStyle/>
        <a:p>
          <a:pPr rtl="0"/>
          <a:r>
            <a:rPr lang="en-US">
              <a:latin typeface="Lato"/>
              <a:ea typeface="Lato"/>
              <a:cs typeface="Lato"/>
            </a:rPr>
            <a:t> Useful contacts for future engagement</a:t>
          </a:r>
        </a:p>
      </dgm:t>
    </dgm:pt>
    <dgm:pt modelId="{D7E53DB8-6414-4AED-9DFA-620FE2D41F8C}" type="parTrans" cxnId="{8FCD22BF-7855-4ED1-86AD-F14F90DA83F0}">
      <dgm:prSet/>
      <dgm:spPr/>
      <dgm:t>
        <a:bodyPr/>
        <a:lstStyle/>
        <a:p>
          <a:endParaRPr lang="en-US"/>
        </a:p>
      </dgm:t>
    </dgm:pt>
    <dgm:pt modelId="{087FE2B4-7663-444D-9E6D-603B8F0F2FEC}" type="sibTrans" cxnId="{8FCD22BF-7855-4ED1-86AD-F14F90DA83F0}">
      <dgm:prSet/>
      <dgm:spPr/>
      <dgm:t>
        <a:bodyPr/>
        <a:lstStyle/>
        <a:p>
          <a:endParaRPr lang="en-US"/>
        </a:p>
      </dgm:t>
    </dgm:pt>
    <dgm:pt modelId="{102F7A53-B3C3-4DAC-8ABB-A5DF5C76B0F3}">
      <dgm:prSet phldrT="[Text]" phldr="0"/>
      <dgm:spPr/>
      <dgm:t>
        <a:bodyPr/>
        <a:lstStyle/>
        <a:p>
          <a:pPr rtl="0"/>
          <a:r>
            <a:rPr lang="en-US">
              <a:latin typeface="Lato"/>
              <a:ea typeface="Lato"/>
              <a:cs typeface="Lato"/>
            </a:rPr>
            <a:t> Improved dissemination of results</a:t>
          </a:r>
        </a:p>
      </dgm:t>
    </dgm:pt>
    <dgm:pt modelId="{EEC51F08-2676-4EC5-A634-082CB6EACD0F}" type="parTrans" cxnId="{6EB3409A-BD2F-4FE0-AEC8-F158C6F96E7B}">
      <dgm:prSet/>
      <dgm:spPr/>
      <dgm:t>
        <a:bodyPr/>
        <a:lstStyle/>
        <a:p>
          <a:endParaRPr lang="en-US"/>
        </a:p>
      </dgm:t>
    </dgm:pt>
    <dgm:pt modelId="{8AB3FE16-1C08-4DCA-94DE-2E090B0D8EA4}" type="sibTrans" cxnId="{6EB3409A-BD2F-4FE0-AEC8-F158C6F96E7B}">
      <dgm:prSet/>
      <dgm:spPr/>
      <dgm:t>
        <a:bodyPr/>
        <a:lstStyle/>
        <a:p>
          <a:endParaRPr lang="en-US"/>
        </a:p>
      </dgm:t>
    </dgm:pt>
    <dgm:pt modelId="{F72150C9-D169-4A6E-9D0B-997EA8A1B338}">
      <dgm:prSet phldrT="[Text]" phldr="0"/>
      <dgm:spPr/>
      <dgm:t>
        <a:bodyPr/>
        <a:lstStyle/>
        <a:p>
          <a:pPr rtl="0"/>
          <a:r>
            <a:rPr lang="en-US">
              <a:latin typeface="Lato"/>
              <a:ea typeface="Lato"/>
              <a:cs typeface="Lato"/>
            </a:rPr>
            <a:t> Higher research impact &amp; support</a:t>
          </a:r>
        </a:p>
      </dgm:t>
    </dgm:pt>
    <dgm:pt modelId="{5D1A314C-FD74-4C3C-8819-A94289AF514B}" type="parTrans" cxnId="{A1433F5A-C3DC-4C14-BDA1-6ACD79CBE266}">
      <dgm:prSet/>
      <dgm:spPr/>
      <dgm:t>
        <a:bodyPr/>
        <a:lstStyle/>
        <a:p>
          <a:endParaRPr lang="en-US"/>
        </a:p>
      </dgm:t>
    </dgm:pt>
    <dgm:pt modelId="{B9F84FCE-3F4C-46A3-989A-6EE9D20FF52E}" type="sibTrans" cxnId="{A1433F5A-C3DC-4C14-BDA1-6ACD79CBE266}">
      <dgm:prSet/>
      <dgm:spPr/>
      <dgm:t>
        <a:bodyPr/>
        <a:lstStyle/>
        <a:p>
          <a:endParaRPr lang="en-US"/>
        </a:p>
      </dgm:t>
    </dgm:pt>
    <dgm:pt modelId="{8E09F171-AC25-4B7C-832F-5AEA54BEB8DC}">
      <dgm:prSet phldrT="[Text]" phldr="0"/>
      <dgm:spPr/>
      <dgm:t>
        <a:bodyPr/>
        <a:lstStyle/>
        <a:p>
          <a:pPr rtl="0"/>
          <a:r>
            <a:rPr lang="en-US">
              <a:latin typeface="Lato"/>
              <a:ea typeface="Lato"/>
              <a:cs typeface="Lato"/>
            </a:rPr>
            <a:t> Improved chances of funding success</a:t>
          </a:r>
        </a:p>
      </dgm:t>
    </dgm:pt>
    <dgm:pt modelId="{B0C796F5-38F3-4C25-B886-F1D4B59FC0D3}" type="parTrans" cxnId="{97503FAB-841C-437C-B08C-15A05F37108A}">
      <dgm:prSet/>
      <dgm:spPr/>
      <dgm:t>
        <a:bodyPr/>
        <a:lstStyle/>
        <a:p>
          <a:endParaRPr lang="en-US"/>
        </a:p>
      </dgm:t>
    </dgm:pt>
    <dgm:pt modelId="{71E6CA4B-3F3A-4E87-B8B1-B5C8FCFC1F83}" type="sibTrans" cxnId="{97503FAB-841C-437C-B08C-15A05F37108A}">
      <dgm:prSet/>
      <dgm:spPr/>
      <dgm:t>
        <a:bodyPr/>
        <a:lstStyle/>
        <a:p>
          <a:endParaRPr lang="en-US"/>
        </a:p>
      </dgm:t>
    </dgm:pt>
    <dgm:pt modelId="{D00114E9-2310-481A-BD37-78B15226AD36}">
      <dgm:prSet phldr="0"/>
      <dgm:spPr/>
      <dgm:t>
        <a:bodyPr/>
        <a:lstStyle/>
        <a:p>
          <a:pPr rtl="0"/>
          <a:r>
            <a:rPr lang="en-US">
              <a:latin typeface="Lato"/>
              <a:ea typeface="Lato"/>
              <a:cs typeface="Lato"/>
            </a:rPr>
            <a:t> Opportunities for learning</a:t>
          </a:r>
        </a:p>
      </dgm:t>
    </dgm:pt>
    <dgm:pt modelId="{ECC602D6-5883-4424-AFC5-21835B51D799}" type="parTrans" cxnId="{8B9F282C-3ED7-49F4-BD55-56447B5214C7}">
      <dgm:prSet/>
      <dgm:spPr/>
    </dgm:pt>
    <dgm:pt modelId="{CD5480BE-C762-4812-A3D5-2D747EC1695A}" type="sibTrans" cxnId="{8B9F282C-3ED7-49F4-BD55-56447B5214C7}">
      <dgm:prSet/>
      <dgm:spPr/>
    </dgm:pt>
    <dgm:pt modelId="{34AC1695-B582-4CB9-B3B3-A20EEDDD3483}">
      <dgm:prSet phldr="0"/>
      <dgm:spPr/>
      <dgm:t>
        <a:bodyPr/>
        <a:lstStyle/>
        <a:p>
          <a:pPr rtl="0"/>
          <a:r>
            <a:rPr lang="en-US">
              <a:latin typeface="Lato"/>
              <a:ea typeface="Lato"/>
              <a:cs typeface="Lato"/>
            </a:rPr>
            <a:t> Better quality data, potential to improve methods and analysis</a:t>
          </a:r>
        </a:p>
      </dgm:t>
    </dgm:pt>
    <dgm:pt modelId="{C45E68E1-BCEF-458D-84AB-297A9EC1F7BB}" type="parTrans" cxnId="{B0FD210E-4FE4-4C2A-953E-62A5814E8653}">
      <dgm:prSet/>
      <dgm:spPr/>
    </dgm:pt>
    <dgm:pt modelId="{153F07F4-0875-4297-990D-0BB95DD35FB7}" type="sibTrans" cxnId="{B0FD210E-4FE4-4C2A-953E-62A5814E8653}">
      <dgm:prSet/>
      <dgm:spPr/>
    </dgm:pt>
    <dgm:pt modelId="{08295674-80D8-4D74-A1B5-019425FBC29C}">
      <dgm:prSet phldr="0"/>
      <dgm:spPr/>
      <dgm:t>
        <a:bodyPr/>
        <a:lstStyle/>
        <a:p>
          <a:pPr rtl="0"/>
          <a:r>
            <a:rPr lang="en-US">
              <a:latin typeface="Lato"/>
              <a:ea typeface="Lato"/>
              <a:cs typeface="Lato"/>
            </a:rPr>
            <a:t> Increase potential to leave a legacy</a:t>
          </a:r>
        </a:p>
      </dgm:t>
    </dgm:pt>
    <dgm:pt modelId="{76E186F9-625E-48B2-9BFD-F673153CC006}" type="parTrans" cxnId="{3EDE74C6-5B37-464D-9C22-94FA13170CDD}">
      <dgm:prSet/>
      <dgm:spPr/>
    </dgm:pt>
    <dgm:pt modelId="{AFE8B5C3-59EF-4C08-B262-E657C0D50C0C}" type="sibTrans" cxnId="{3EDE74C6-5B37-464D-9C22-94FA13170CDD}">
      <dgm:prSet/>
      <dgm:spPr/>
    </dgm:pt>
    <dgm:pt modelId="{D15BCFDD-0602-4FDC-9351-E725563052FA}">
      <dgm:prSet phldr="0"/>
      <dgm:spPr/>
      <dgm:t>
        <a:bodyPr/>
        <a:lstStyle/>
        <a:p>
          <a:pPr rtl="0"/>
          <a:r>
            <a:rPr lang="en-US">
              <a:latin typeface="Lato"/>
              <a:ea typeface="Lato"/>
              <a:cs typeface="Lato"/>
            </a:rPr>
            <a:t> More resources provided</a:t>
          </a:r>
        </a:p>
      </dgm:t>
    </dgm:pt>
    <dgm:pt modelId="{0CFE4D28-7ED3-439C-AE6A-5FDA262A87DE}" type="parTrans" cxnId="{81740226-8827-4043-A0E8-8569144DF862}">
      <dgm:prSet/>
      <dgm:spPr/>
    </dgm:pt>
    <dgm:pt modelId="{8A0D5EFB-4824-45BE-A129-ABC8DF56DCF0}" type="sibTrans" cxnId="{81740226-8827-4043-A0E8-8569144DF862}">
      <dgm:prSet/>
      <dgm:spPr/>
    </dgm:pt>
    <dgm:pt modelId="{13F2B4F6-79B6-45D5-BAFD-83933EAA32FD}" type="pres">
      <dgm:prSet presAssocID="{7C45FDF9-4189-4A3A-B4D8-F62572CB4F8C}" presName="diagram" presStyleCnt="0">
        <dgm:presLayoutVars>
          <dgm:dir/>
          <dgm:resizeHandles val="exact"/>
        </dgm:presLayoutVars>
      </dgm:prSet>
      <dgm:spPr/>
    </dgm:pt>
    <dgm:pt modelId="{C3723AA6-BCC4-4E98-BB7F-4ABAF618C5F7}" type="pres">
      <dgm:prSet presAssocID="{6327E821-C33B-4E78-BF3C-4AF225137BDC}" presName="node" presStyleLbl="node1" presStyleIdx="0" presStyleCnt="9">
        <dgm:presLayoutVars>
          <dgm:bulletEnabled val="1"/>
        </dgm:presLayoutVars>
      </dgm:prSet>
      <dgm:spPr/>
    </dgm:pt>
    <dgm:pt modelId="{38DF4A74-B88E-40C2-8D8A-F67C0BCC99B1}" type="pres">
      <dgm:prSet presAssocID="{6C8BB2A1-72CD-47D1-8CE1-BBC3AC1733B0}" presName="sibTrans" presStyleCnt="0"/>
      <dgm:spPr/>
    </dgm:pt>
    <dgm:pt modelId="{B0E6AA8E-E2D6-4B0B-9807-F34888E9F738}" type="pres">
      <dgm:prSet presAssocID="{C5FFDA69-61D7-428D-8C60-86D211FC7B66}" presName="node" presStyleLbl="node1" presStyleIdx="1" presStyleCnt="9">
        <dgm:presLayoutVars>
          <dgm:bulletEnabled val="1"/>
        </dgm:presLayoutVars>
      </dgm:prSet>
      <dgm:spPr/>
    </dgm:pt>
    <dgm:pt modelId="{7F4151BE-98A6-4891-B753-503E43FF7F92}" type="pres">
      <dgm:prSet presAssocID="{087FE2B4-7663-444D-9E6D-603B8F0F2FEC}" presName="sibTrans" presStyleCnt="0"/>
      <dgm:spPr/>
    </dgm:pt>
    <dgm:pt modelId="{0AA1CF4B-29FB-49B1-8E70-F0D50FFA9B01}" type="pres">
      <dgm:prSet presAssocID="{102F7A53-B3C3-4DAC-8ABB-A5DF5C76B0F3}" presName="node" presStyleLbl="node1" presStyleIdx="2" presStyleCnt="9">
        <dgm:presLayoutVars>
          <dgm:bulletEnabled val="1"/>
        </dgm:presLayoutVars>
      </dgm:prSet>
      <dgm:spPr/>
    </dgm:pt>
    <dgm:pt modelId="{17143256-3A09-45F0-886A-F513D1F74926}" type="pres">
      <dgm:prSet presAssocID="{8AB3FE16-1C08-4DCA-94DE-2E090B0D8EA4}" presName="sibTrans" presStyleCnt="0"/>
      <dgm:spPr/>
    </dgm:pt>
    <dgm:pt modelId="{89644180-0766-48FD-9FC6-EF2482B32CCF}" type="pres">
      <dgm:prSet presAssocID="{F72150C9-D169-4A6E-9D0B-997EA8A1B338}" presName="node" presStyleLbl="node1" presStyleIdx="3" presStyleCnt="9">
        <dgm:presLayoutVars>
          <dgm:bulletEnabled val="1"/>
        </dgm:presLayoutVars>
      </dgm:prSet>
      <dgm:spPr/>
    </dgm:pt>
    <dgm:pt modelId="{F011DE1C-041D-4A0E-88EA-6B49FB44D890}" type="pres">
      <dgm:prSet presAssocID="{B9F84FCE-3F4C-46A3-989A-6EE9D20FF52E}" presName="sibTrans" presStyleCnt="0"/>
      <dgm:spPr/>
    </dgm:pt>
    <dgm:pt modelId="{65C7454B-F01E-4E7E-B883-91E245887F4E}" type="pres">
      <dgm:prSet presAssocID="{8E09F171-AC25-4B7C-832F-5AEA54BEB8DC}" presName="node" presStyleLbl="node1" presStyleIdx="4" presStyleCnt="9">
        <dgm:presLayoutVars>
          <dgm:bulletEnabled val="1"/>
        </dgm:presLayoutVars>
      </dgm:prSet>
      <dgm:spPr/>
    </dgm:pt>
    <dgm:pt modelId="{9EAF82BC-BAC4-4746-8A14-53635CE788B0}" type="pres">
      <dgm:prSet presAssocID="{71E6CA4B-3F3A-4E87-B8B1-B5C8FCFC1F83}" presName="sibTrans" presStyleCnt="0"/>
      <dgm:spPr/>
    </dgm:pt>
    <dgm:pt modelId="{C5AC2681-CB1F-4095-8AB1-862DD09FE50C}" type="pres">
      <dgm:prSet presAssocID="{D00114E9-2310-481A-BD37-78B15226AD36}" presName="node" presStyleLbl="node1" presStyleIdx="5" presStyleCnt="9">
        <dgm:presLayoutVars>
          <dgm:bulletEnabled val="1"/>
        </dgm:presLayoutVars>
      </dgm:prSet>
      <dgm:spPr/>
    </dgm:pt>
    <dgm:pt modelId="{B4FFEED5-D692-483A-A3AB-A1DDAA2D960F}" type="pres">
      <dgm:prSet presAssocID="{CD5480BE-C762-4812-A3D5-2D747EC1695A}" presName="sibTrans" presStyleCnt="0"/>
      <dgm:spPr/>
    </dgm:pt>
    <dgm:pt modelId="{2DB74F4E-3805-4988-9896-90EDC76D93F5}" type="pres">
      <dgm:prSet presAssocID="{34AC1695-B582-4CB9-B3B3-A20EEDDD3483}" presName="node" presStyleLbl="node1" presStyleIdx="6" presStyleCnt="9">
        <dgm:presLayoutVars>
          <dgm:bulletEnabled val="1"/>
        </dgm:presLayoutVars>
      </dgm:prSet>
      <dgm:spPr/>
    </dgm:pt>
    <dgm:pt modelId="{BE99D7A2-B115-4CDB-B9A9-6B4FF5C5E557}" type="pres">
      <dgm:prSet presAssocID="{153F07F4-0875-4297-990D-0BB95DD35FB7}" presName="sibTrans" presStyleCnt="0"/>
      <dgm:spPr/>
    </dgm:pt>
    <dgm:pt modelId="{4CCC213C-BED2-4C2A-AAF1-0986CAF2E49D}" type="pres">
      <dgm:prSet presAssocID="{08295674-80D8-4D74-A1B5-019425FBC29C}" presName="node" presStyleLbl="node1" presStyleIdx="7" presStyleCnt="9">
        <dgm:presLayoutVars>
          <dgm:bulletEnabled val="1"/>
        </dgm:presLayoutVars>
      </dgm:prSet>
      <dgm:spPr/>
    </dgm:pt>
    <dgm:pt modelId="{03CAED2A-6456-499C-9566-6BF22F92E330}" type="pres">
      <dgm:prSet presAssocID="{AFE8B5C3-59EF-4C08-B262-E657C0D50C0C}" presName="sibTrans" presStyleCnt="0"/>
      <dgm:spPr/>
    </dgm:pt>
    <dgm:pt modelId="{FD16BC19-200F-46FF-A9DB-068088AD2CBA}" type="pres">
      <dgm:prSet presAssocID="{D15BCFDD-0602-4FDC-9351-E725563052FA}" presName="node" presStyleLbl="node1" presStyleIdx="8" presStyleCnt="9">
        <dgm:presLayoutVars>
          <dgm:bulletEnabled val="1"/>
        </dgm:presLayoutVars>
      </dgm:prSet>
      <dgm:spPr/>
    </dgm:pt>
  </dgm:ptLst>
  <dgm:cxnLst>
    <dgm:cxn modelId="{B0FD210E-4FE4-4C2A-953E-62A5814E8653}" srcId="{7C45FDF9-4189-4A3A-B4D8-F62572CB4F8C}" destId="{34AC1695-B582-4CB9-B3B3-A20EEDDD3483}" srcOrd="6" destOrd="0" parTransId="{C45E68E1-BCEF-458D-84AB-297A9EC1F7BB}" sibTransId="{153F07F4-0875-4297-990D-0BB95DD35FB7}"/>
    <dgm:cxn modelId="{81740226-8827-4043-A0E8-8569144DF862}" srcId="{7C45FDF9-4189-4A3A-B4D8-F62572CB4F8C}" destId="{D15BCFDD-0602-4FDC-9351-E725563052FA}" srcOrd="8" destOrd="0" parTransId="{0CFE4D28-7ED3-439C-AE6A-5FDA262A87DE}" sibTransId="{8A0D5EFB-4824-45BE-A129-ABC8DF56DCF0}"/>
    <dgm:cxn modelId="{8B9F282C-3ED7-49F4-BD55-56447B5214C7}" srcId="{7C45FDF9-4189-4A3A-B4D8-F62572CB4F8C}" destId="{D00114E9-2310-481A-BD37-78B15226AD36}" srcOrd="5" destOrd="0" parTransId="{ECC602D6-5883-4424-AFC5-21835B51D799}" sibTransId="{CD5480BE-C762-4812-A3D5-2D747EC1695A}"/>
    <dgm:cxn modelId="{A1433F5A-C3DC-4C14-BDA1-6ACD79CBE266}" srcId="{7C45FDF9-4189-4A3A-B4D8-F62572CB4F8C}" destId="{F72150C9-D169-4A6E-9D0B-997EA8A1B338}" srcOrd="3" destOrd="0" parTransId="{5D1A314C-FD74-4C3C-8819-A94289AF514B}" sibTransId="{B9F84FCE-3F4C-46A3-989A-6EE9D20FF52E}"/>
    <dgm:cxn modelId="{B085DC5C-4F91-4560-9A75-CE0417ACE735}" type="presOf" srcId="{C5FFDA69-61D7-428D-8C60-86D211FC7B66}" destId="{B0E6AA8E-E2D6-4B0B-9807-F34888E9F738}" srcOrd="0" destOrd="0" presId="urn:microsoft.com/office/officeart/2005/8/layout/default"/>
    <dgm:cxn modelId="{A47B2470-A8FF-498F-9DF8-E665CB99CA54}" type="presOf" srcId="{08295674-80D8-4D74-A1B5-019425FBC29C}" destId="{4CCC213C-BED2-4C2A-AAF1-0986CAF2E49D}" srcOrd="0" destOrd="0" presId="urn:microsoft.com/office/officeart/2005/8/layout/default"/>
    <dgm:cxn modelId="{B3DC8C87-0507-4C6C-A990-E186943A2FF0}" srcId="{7C45FDF9-4189-4A3A-B4D8-F62572CB4F8C}" destId="{6327E821-C33B-4E78-BF3C-4AF225137BDC}" srcOrd="0" destOrd="0" parTransId="{741D32B5-78F6-40E9-93EA-2534D8D211BF}" sibTransId="{6C8BB2A1-72CD-47D1-8CE1-BBC3AC1733B0}"/>
    <dgm:cxn modelId="{39D80A8A-0AF2-43A9-AB3A-73E06A8DE04A}" type="presOf" srcId="{34AC1695-B582-4CB9-B3B3-A20EEDDD3483}" destId="{2DB74F4E-3805-4988-9896-90EDC76D93F5}" srcOrd="0" destOrd="0" presId="urn:microsoft.com/office/officeart/2005/8/layout/default"/>
    <dgm:cxn modelId="{6EB3409A-BD2F-4FE0-AEC8-F158C6F96E7B}" srcId="{7C45FDF9-4189-4A3A-B4D8-F62572CB4F8C}" destId="{102F7A53-B3C3-4DAC-8ABB-A5DF5C76B0F3}" srcOrd="2" destOrd="0" parTransId="{EEC51F08-2676-4EC5-A634-082CB6EACD0F}" sibTransId="{8AB3FE16-1C08-4DCA-94DE-2E090B0D8EA4}"/>
    <dgm:cxn modelId="{170D9BA9-461F-48C6-AF3B-2EF75FD1610A}" type="presOf" srcId="{6327E821-C33B-4E78-BF3C-4AF225137BDC}" destId="{C3723AA6-BCC4-4E98-BB7F-4ABAF618C5F7}" srcOrd="0" destOrd="0" presId="urn:microsoft.com/office/officeart/2005/8/layout/default"/>
    <dgm:cxn modelId="{97503FAB-841C-437C-B08C-15A05F37108A}" srcId="{7C45FDF9-4189-4A3A-B4D8-F62572CB4F8C}" destId="{8E09F171-AC25-4B7C-832F-5AEA54BEB8DC}" srcOrd="4" destOrd="0" parTransId="{B0C796F5-38F3-4C25-B886-F1D4B59FC0D3}" sibTransId="{71E6CA4B-3F3A-4E87-B8B1-B5C8FCFC1F83}"/>
    <dgm:cxn modelId="{9335F8AF-1743-4C7C-82BB-090F788DD38C}" type="presOf" srcId="{8E09F171-AC25-4B7C-832F-5AEA54BEB8DC}" destId="{65C7454B-F01E-4E7E-B883-91E245887F4E}" srcOrd="0" destOrd="0" presId="urn:microsoft.com/office/officeart/2005/8/layout/default"/>
    <dgm:cxn modelId="{89CBA6B0-43CB-4927-9202-120011DB9004}" type="presOf" srcId="{D00114E9-2310-481A-BD37-78B15226AD36}" destId="{C5AC2681-CB1F-4095-8AB1-862DD09FE50C}" srcOrd="0" destOrd="0" presId="urn:microsoft.com/office/officeart/2005/8/layout/default"/>
    <dgm:cxn modelId="{803AE0BB-8C7B-437A-8DC4-882ED34F77F6}" type="presOf" srcId="{F72150C9-D169-4A6E-9D0B-997EA8A1B338}" destId="{89644180-0766-48FD-9FC6-EF2482B32CCF}" srcOrd="0" destOrd="0" presId="urn:microsoft.com/office/officeart/2005/8/layout/default"/>
    <dgm:cxn modelId="{8FCD22BF-7855-4ED1-86AD-F14F90DA83F0}" srcId="{7C45FDF9-4189-4A3A-B4D8-F62572CB4F8C}" destId="{C5FFDA69-61D7-428D-8C60-86D211FC7B66}" srcOrd="1" destOrd="0" parTransId="{D7E53DB8-6414-4AED-9DFA-620FE2D41F8C}" sibTransId="{087FE2B4-7663-444D-9E6D-603B8F0F2FEC}"/>
    <dgm:cxn modelId="{3EDE74C6-5B37-464D-9C22-94FA13170CDD}" srcId="{7C45FDF9-4189-4A3A-B4D8-F62572CB4F8C}" destId="{08295674-80D8-4D74-A1B5-019425FBC29C}" srcOrd="7" destOrd="0" parTransId="{76E186F9-625E-48B2-9BFD-F673153CC006}" sibTransId="{AFE8B5C3-59EF-4C08-B262-E657C0D50C0C}"/>
    <dgm:cxn modelId="{9CB512DD-A10B-4FB1-AD37-C450B0179BBB}" type="presOf" srcId="{7C45FDF9-4189-4A3A-B4D8-F62572CB4F8C}" destId="{13F2B4F6-79B6-45D5-BAFD-83933EAA32FD}" srcOrd="0" destOrd="0" presId="urn:microsoft.com/office/officeart/2005/8/layout/default"/>
    <dgm:cxn modelId="{355611DE-E7AC-4427-B13D-DDBE703B8E70}" type="presOf" srcId="{102F7A53-B3C3-4DAC-8ABB-A5DF5C76B0F3}" destId="{0AA1CF4B-29FB-49B1-8E70-F0D50FFA9B01}" srcOrd="0" destOrd="0" presId="urn:microsoft.com/office/officeart/2005/8/layout/default"/>
    <dgm:cxn modelId="{707AACEA-CFDF-41F5-9BE9-BC6B83C9A039}" type="presOf" srcId="{D15BCFDD-0602-4FDC-9351-E725563052FA}" destId="{FD16BC19-200F-46FF-A9DB-068088AD2CBA}" srcOrd="0" destOrd="0" presId="urn:microsoft.com/office/officeart/2005/8/layout/default"/>
    <dgm:cxn modelId="{3D305CA5-8FF8-4A0D-9DBC-5ED9CDCECEA0}" type="presParOf" srcId="{13F2B4F6-79B6-45D5-BAFD-83933EAA32FD}" destId="{C3723AA6-BCC4-4E98-BB7F-4ABAF618C5F7}" srcOrd="0" destOrd="0" presId="urn:microsoft.com/office/officeart/2005/8/layout/default"/>
    <dgm:cxn modelId="{2C08D75A-2A15-44D0-BACC-3020FB620A45}" type="presParOf" srcId="{13F2B4F6-79B6-45D5-BAFD-83933EAA32FD}" destId="{38DF4A74-B88E-40C2-8D8A-F67C0BCC99B1}" srcOrd="1" destOrd="0" presId="urn:microsoft.com/office/officeart/2005/8/layout/default"/>
    <dgm:cxn modelId="{4CD2E558-F6ED-400B-BBFB-4F0727B749CA}" type="presParOf" srcId="{13F2B4F6-79B6-45D5-BAFD-83933EAA32FD}" destId="{B0E6AA8E-E2D6-4B0B-9807-F34888E9F738}" srcOrd="2" destOrd="0" presId="urn:microsoft.com/office/officeart/2005/8/layout/default"/>
    <dgm:cxn modelId="{01BCD943-F31F-4FB0-9D55-33CCCD4624D4}" type="presParOf" srcId="{13F2B4F6-79B6-45D5-BAFD-83933EAA32FD}" destId="{7F4151BE-98A6-4891-B753-503E43FF7F92}" srcOrd="3" destOrd="0" presId="urn:microsoft.com/office/officeart/2005/8/layout/default"/>
    <dgm:cxn modelId="{D4571657-3A65-4360-81A7-B27179B7760A}" type="presParOf" srcId="{13F2B4F6-79B6-45D5-BAFD-83933EAA32FD}" destId="{0AA1CF4B-29FB-49B1-8E70-F0D50FFA9B01}" srcOrd="4" destOrd="0" presId="urn:microsoft.com/office/officeart/2005/8/layout/default"/>
    <dgm:cxn modelId="{0D197DE6-E9CC-497E-931B-B324B17693DE}" type="presParOf" srcId="{13F2B4F6-79B6-45D5-BAFD-83933EAA32FD}" destId="{17143256-3A09-45F0-886A-F513D1F74926}" srcOrd="5" destOrd="0" presId="urn:microsoft.com/office/officeart/2005/8/layout/default"/>
    <dgm:cxn modelId="{E4ADC387-0853-4AB3-A590-094ACFB98F19}" type="presParOf" srcId="{13F2B4F6-79B6-45D5-BAFD-83933EAA32FD}" destId="{89644180-0766-48FD-9FC6-EF2482B32CCF}" srcOrd="6" destOrd="0" presId="urn:microsoft.com/office/officeart/2005/8/layout/default"/>
    <dgm:cxn modelId="{8C0168C8-3808-408E-9E10-4B8775E697C7}" type="presParOf" srcId="{13F2B4F6-79B6-45D5-BAFD-83933EAA32FD}" destId="{F011DE1C-041D-4A0E-88EA-6B49FB44D890}" srcOrd="7" destOrd="0" presId="urn:microsoft.com/office/officeart/2005/8/layout/default"/>
    <dgm:cxn modelId="{B4F1768B-BE1A-4FB0-B70D-AA03894A71CC}" type="presParOf" srcId="{13F2B4F6-79B6-45D5-BAFD-83933EAA32FD}" destId="{65C7454B-F01E-4E7E-B883-91E245887F4E}" srcOrd="8" destOrd="0" presId="urn:microsoft.com/office/officeart/2005/8/layout/default"/>
    <dgm:cxn modelId="{DAEA2EE3-BDE3-4FF6-90DD-1D8BF58B6F58}" type="presParOf" srcId="{13F2B4F6-79B6-45D5-BAFD-83933EAA32FD}" destId="{9EAF82BC-BAC4-4746-8A14-53635CE788B0}" srcOrd="9" destOrd="0" presId="urn:microsoft.com/office/officeart/2005/8/layout/default"/>
    <dgm:cxn modelId="{16073D68-115B-470C-B002-CF65CFF0DF78}" type="presParOf" srcId="{13F2B4F6-79B6-45D5-BAFD-83933EAA32FD}" destId="{C5AC2681-CB1F-4095-8AB1-862DD09FE50C}" srcOrd="10" destOrd="0" presId="urn:microsoft.com/office/officeart/2005/8/layout/default"/>
    <dgm:cxn modelId="{708E7F49-6FAE-4B00-9359-EEA12F06A6F7}" type="presParOf" srcId="{13F2B4F6-79B6-45D5-BAFD-83933EAA32FD}" destId="{B4FFEED5-D692-483A-A3AB-A1DDAA2D960F}" srcOrd="11" destOrd="0" presId="urn:microsoft.com/office/officeart/2005/8/layout/default"/>
    <dgm:cxn modelId="{A15557B0-A2F8-4160-81F8-F4CCAE330BAE}" type="presParOf" srcId="{13F2B4F6-79B6-45D5-BAFD-83933EAA32FD}" destId="{2DB74F4E-3805-4988-9896-90EDC76D93F5}" srcOrd="12" destOrd="0" presId="urn:microsoft.com/office/officeart/2005/8/layout/default"/>
    <dgm:cxn modelId="{5634AE46-421A-48DF-A950-99011084E736}" type="presParOf" srcId="{13F2B4F6-79B6-45D5-BAFD-83933EAA32FD}" destId="{BE99D7A2-B115-4CDB-B9A9-6B4FF5C5E557}" srcOrd="13" destOrd="0" presId="urn:microsoft.com/office/officeart/2005/8/layout/default"/>
    <dgm:cxn modelId="{D8392D63-4AE4-40E6-A9C4-CE1D2D590B21}" type="presParOf" srcId="{13F2B4F6-79B6-45D5-BAFD-83933EAA32FD}" destId="{4CCC213C-BED2-4C2A-AAF1-0986CAF2E49D}" srcOrd="14" destOrd="0" presId="urn:microsoft.com/office/officeart/2005/8/layout/default"/>
    <dgm:cxn modelId="{C7A84DC5-9B0F-4AFA-9234-FCF9BA8E4468}" type="presParOf" srcId="{13F2B4F6-79B6-45D5-BAFD-83933EAA32FD}" destId="{03CAED2A-6456-499C-9566-6BF22F92E330}" srcOrd="15" destOrd="0" presId="urn:microsoft.com/office/officeart/2005/8/layout/default"/>
    <dgm:cxn modelId="{3E34E747-4681-4608-9B85-9ABA45BC9067}" type="presParOf" srcId="{13F2B4F6-79B6-45D5-BAFD-83933EAA32FD}" destId="{FD16BC19-200F-46FF-A9DB-068088AD2CBA}" srcOrd="16" destOrd="0" presId="urn:microsoft.com/office/officeart/2005/8/layout/defaul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45FDF9-4189-4A3A-B4D8-F62572CB4F8C}" type="doc">
      <dgm:prSet loTypeId="urn:microsoft.com/office/officeart/2005/8/layout/default" loCatId="list" qsTypeId="urn:microsoft.com/office/officeart/2005/8/quickstyle/simple1" qsCatId="simple" csTypeId="urn:microsoft.com/office/officeart/2005/8/colors/accent6_5" csCatId="accent6" phldr="1"/>
      <dgm:spPr/>
      <dgm:t>
        <a:bodyPr/>
        <a:lstStyle/>
        <a:p>
          <a:endParaRPr lang="en-US"/>
        </a:p>
      </dgm:t>
    </dgm:pt>
    <dgm:pt modelId="{6327E821-C33B-4E78-BF3C-4AF225137BDC}">
      <dgm:prSet phldrT="[Text]" phldr="0"/>
      <dgm:spPr/>
      <dgm:t>
        <a:bodyPr/>
        <a:lstStyle/>
        <a:p>
          <a:pPr rtl="0"/>
          <a:r>
            <a:rPr lang="en-US">
              <a:latin typeface="Lato"/>
              <a:ea typeface="Lato"/>
              <a:cs typeface="Lato"/>
            </a:rPr>
            <a:t> Better access to knowledge</a:t>
          </a:r>
        </a:p>
      </dgm:t>
    </dgm:pt>
    <dgm:pt modelId="{741D32B5-78F6-40E9-93EA-2534D8D211BF}" type="parTrans" cxnId="{B3DC8C87-0507-4C6C-A990-E186943A2FF0}">
      <dgm:prSet/>
      <dgm:spPr/>
      <dgm:t>
        <a:bodyPr/>
        <a:lstStyle/>
        <a:p>
          <a:endParaRPr lang="en-US"/>
        </a:p>
      </dgm:t>
    </dgm:pt>
    <dgm:pt modelId="{6C8BB2A1-72CD-47D1-8CE1-BBC3AC1733B0}" type="sibTrans" cxnId="{B3DC8C87-0507-4C6C-A990-E186943A2FF0}">
      <dgm:prSet/>
      <dgm:spPr/>
      <dgm:t>
        <a:bodyPr/>
        <a:lstStyle/>
        <a:p>
          <a:endParaRPr lang="en-US"/>
        </a:p>
      </dgm:t>
    </dgm:pt>
    <dgm:pt modelId="{102F7A53-B3C3-4DAC-8ABB-A5DF5C76B0F3}">
      <dgm:prSet phldrT="[Text]" phldr="0"/>
      <dgm:spPr/>
      <dgm:t>
        <a:bodyPr/>
        <a:lstStyle/>
        <a:p>
          <a:pPr rtl="0"/>
          <a:r>
            <a:rPr lang="en-US">
              <a:latin typeface="Lato"/>
              <a:ea typeface="Lato"/>
              <a:cs typeface="Lato"/>
            </a:rPr>
            <a:t> Improved decision-making</a:t>
          </a:r>
        </a:p>
      </dgm:t>
    </dgm:pt>
    <dgm:pt modelId="{EEC51F08-2676-4EC5-A634-082CB6EACD0F}" type="parTrans" cxnId="{6EB3409A-BD2F-4FE0-AEC8-F158C6F96E7B}">
      <dgm:prSet/>
      <dgm:spPr/>
      <dgm:t>
        <a:bodyPr/>
        <a:lstStyle/>
        <a:p>
          <a:endParaRPr lang="en-US"/>
        </a:p>
      </dgm:t>
    </dgm:pt>
    <dgm:pt modelId="{8AB3FE16-1C08-4DCA-94DE-2E090B0D8EA4}" type="sibTrans" cxnId="{6EB3409A-BD2F-4FE0-AEC8-F158C6F96E7B}">
      <dgm:prSet/>
      <dgm:spPr/>
      <dgm:t>
        <a:bodyPr/>
        <a:lstStyle/>
        <a:p>
          <a:endParaRPr lang="en-US"/>
        </a:p>
      </dgm:t>
    </dgm:pt>
    <dgm:pt modelId="{F72150C9-D169-4A6E-9D0B-997EA8A1B338}">
      <dgm:prSet phldrT="[Text]" phldr="0"/>
      <dgm:spPr/>
      <dgm:t>
        <a:bodyPr/>
        <a:lstStyle/>
        <a:p>
          <a:pPr rtl="0"/>
          <a:r>
            <a:rPr lang="en-US">
              <a:latin typeface="Lato"/>
              <a:ea typeface="Lato"/>
              <a:cs typeface="Lato"/>
            </a:rPr>
            <a:t> Improved policies</a:t>
          </a:r>
        </a:p>
      </dgm:t>
    </dgm:pt>
    <dgm:pt modelId="{5D1A314C-FD74-4C3C-8819-A94289AF514B}" type="parTrans" cxnId="{A1433F5A-C3DC-4C14-BDA1-6ACD79CBE266}">
      <dgm:prSet/>
      <dgm:spPr/>
      <dgm:t>
        <a:bodyPr/>
        <a:lstStyle/>
        <a:p>
          <a:endParaRPr lang="en-US"/>
        </a:p>
      </dgm:t>
    </dgm:pt>
    <dgm:pt modelId="{B9F84FCE-3F4C-46A3-989A-6EE9D20FF52E}" type="sibTrans" cxnId="{A1433F5A-C3DC-4C14-BDA1-6ACD79CBE266}">
      <dgm:prSet/>
      <dgm:spPr/>
      <dgm:t>
        <a:bodyPr/>
        <a:lstStyle/>
        <a:p>
          <a:endParaRPr lang="en-US"/>
        </a:p>
      </dgm:t>
    </dgm:pt>
    <dgm:pt modelId="{8E09F171-AC25-4B7C-832F-5AEA54BEB8DC}">
      <dgm:prSet phldrT="[Text]" phldr="0"/>
      <dgm:spPr/>
      <dgm:t>
        <a:bodyPr/>
        <a:lstStyle/>
        <a:p>
          <a:pPr rtl="0"/>
          <a:r>
            <a:rPr lang="en-US">
              <a:latin typeface="Lato"/>
              <a:ea typeface="Lato"/>
              <a:cs typeface="Lato"/>
            </a:rPr>
            <a:t> Access to better technologies</a:t>
          </a:r>
        </a:p>
      </dgm:t>
    </dgm:pt>
    <dgm:pt modelId="{B0C796F5-38F3-4C25-B886-F1D4B59FC0D3}" type="parTrans" cxnId="{97503FAB-841C-437C-B08C-15A05F37108A}">
      <dgm:prSet/>
      <dgm:spPr/>
      <dgm:t>
        <a:bodyPr/>
        <a:lstStyle/>
        <a:p>
          <a:endParaRPr lang="en-US"/>
        </a:p>
      </dgm:t>
    </dgm:pt>
    <dgm:pt modelId="{71E6CA4B-3F3A-4E87-B8B1-B5C8FCFC1F83}" type="sibTrans" cxnId="{97503FAB-841C-437C-B08C-15A05F37108A}">
      <dgm:prSet/>
      <dgm:spPr/>
      <dgm:t>
        <a:bodyPr/>
        <a:lstStyle/>
        <a:p>
          <a:endParaRPr lang="en-US"/>
        </a:p>
      </dgm:t>
    </dgm:pt>
    <dgm:pt modelId="{D00114E9-2310-481A-BD37-78B15226AD36}">
      <dgm:prSet phldr="0"/>
      <dgm:spPr/>
      <dgm:t>
        <a:bodyPr/>
        <a:lstStyle/>
        <a:p>
          <a:pPr rtl="0"/>
          <a:r>
            <a:rPr lang="en-US">
              <a:latin typeface="Lato"/>
              <a:ea typeface="Lato"/>
              <a:cs typeface="Lato"/>
            </a:rPr>
            <a:t> Opportunities for learning</a:t>
          </a:r>
        </a:p>
      </dgm:t>
    </dgm:pt>
    <dgm:pt modelId="{ECC602D6-5883-4424-AFC5-21835B51D799}" type="parTrans" cxnId="{8B9F282C-3ED7-49F4-BD55-56447B5214C7}">
      <dgm:prSet/>
      <dgm:spPr/>
      <dgm:t>
        <a:bodyPr/>
        <a:lstStyle/>
        <a:p>
          <a:endParaRPr lang="en-GB"/>
        </a:p>
      </dgm:t>
    </dgm:pt>
    <dgm:pt modelId="{CD5480BE-C762-4812-A3D5-2D747EC1695A}" type="sibTrans" cxnId="{8B9F282C-3ED7-49F4-BD55-56447B5214C7}">
      <dgm:prSet/>
      <dgm:spPr/>
      <dgm:t>
        <a:bodyPr/>
        <a:lstStyle/>
        <a:p>
          <a:endParaRPr lang="en-GB"/>
        </a:p>
      </dgm:t>
    </dgm:pt>
    <dgm:pt modelId="{34AC1695-B582-4CB9-B3B3-A20EEDDD3483}">
      <dgm:prSet phldr="0"/>
      <dgm:spPr/>
      <dgm:t>
        <a:bodyPr/>
        <a:lstStyle/>
        <a:p>
          <a:pPr rtl="0"/>
          <a:r>
            <a:rPr lang="en-US">
              <a:latin typeface="Lato"/>
              <a:ea typeface="Lato"/>
              <a:cs typeface="Lato"/>
            </a:rPr>
            <a:t> Business opportunities</a:t>
          </a:r>
        </a:p>
      </dgm:t>
    </dgm:pt>
    <dgm:pt modelId="{C45E68E1-BCEF-458D-84AB-297A9EC1F7BB}" type="parTrans" cxnId="{B0FD210E-4FE4-4C2A-953E-62A5814E8653}">
      <dgm:prSet/>
      <dgm:spPr/>
      <dgm:t>
        <a:bodyPr/>
        <a:lstStyle/>
        <a:p>
          <a:endParaRPr lang="en-GB"/>
        </a:p>
      </dgm:t>
    </dgm:pt>
    <dgm:pt modelId="{153F07F4-0875-4297-990D-0BB95DD35FB7}" type="sibTrans" cxnId="{B0FD210E-4FE4-4C2A-953E-62A5814E8653}">
      <dgm:prSet/>
      <dgm:spPr/>
      <dgm:t>
        <a:bodyPr/>
        <a:lstStyle/>
        <a:p>
          <a:endParaRPr lang="en-GB"/>
        </a:p>
      </dgm:t>
    </dgm:pt>
    <dgm:pt modelId="{08295674-80D8-4D74-A1B5-019425FBC29C}">
      <dgm:prSet phldr="0"/>
      <dgm:spPr/>
      <dgm:t>
        <a:bodyPr/>
        <a:lstStyle/>
        <a:p>
          <a:pPr rtl="0"/>
          <a:r>
            <a:rPr lang="en-US">
              <a:latin typeface="Lato"/>
              <a:ea typeface="Lato"/>
              <a:cs typeface="Lato"/>
            </a:rPr>
            <a:t> Sense of inclusion, involvement and ownership</a:t>
          </a:r>
        </a:p>
      </dgm:t>
    </dgm:pt>
    <dgm:pt modelId="{76E186F9-625E-48B2-9BFD-F673153CC006}" type="parTrans" cxnId="{3EDE74C6-5B37-464D-9C22-94FA13170CDD}">
      <dgm:prSet/>
      <dgm:spPr/>
      <dgm:t>
        <a:bodyPr/>
        <a:lstStyle/>
        <a:p>
          <a:endParaRPr lang="en-GB"/>
        </a:p>
      </dgm:t>
    </dgm:pt>
    <dgm:pt modelId="{AFE8B5C3-59EF-4C08-B262-E657C0D50C0C}" type="sibTrans" cxnId="{3EDE74C6-5B37-464D-9C22-94FA13170CDD}">
      <dgm:prSet/>
      <dgm:spPr/>
      <dgm:t>
        <a:bodyPr/>
        <a:lstStyle/>
        <a:p>
          <a:endParaRPr lang="en-GB"/>
        </a:p>
      </dgm:t>
    </dgm:pt>
    <dgm:pt modelId="{4D2BB8D4-7F94-4530-9B82-BC5742EE581A}">
      <dgm:prSet phldr="0"/>
      <dgm:spPr/>
      <dgm:t>
        <a:bodyPr/>
        <a:lstStyle/>
        <a:p>
          <a:pPr rtl="0"/>
          <a:r>
            <a:rPr lang="en-US">
              <a:latin typeface="Lato"/>
              <a:ea typeface="Lato"/>
              <a:cs typeface="Lato"/>
            </a:rPr>
            <a:t> Opportunities to be paid for providing data or resources</a:t>
          </a:r>
        </a:p>
      </dgm:t>
    </dgm:pt>
    <dgm:pt modelId="{28F7CCF4-68C5-4DEC-B010-7DB105FC3B5E}" type="parTrans" cxnId="{5D900DB4-5D6D-461C-A889-E3EA9851A766}">
      <dgm:prSet/>
      <dgm:spPr/>
      <dgm:t>
        <a:bodyPr/>
        <a:lstStyle/>
        <a:p>
          <a:endParaRPr lang="en-GB"/>
        </a:p>
      </dgm:t>
    </dgm:pt>
    <dgm:pt modelId="{2F6A9DAF-EBAE-457F-AF74-E6F5988350F2}" type="sibTrans" cxnId="{5D900DB4-5D6D-461C-A889-E3EA9851A766}">
      <dgm:prSet/>
      <dgm:spPr/>
      <dgm:t>
        <a:bodyPr/>
        <a:lstStyle/>
        <a:p>
          <a:endParaRPr lang="en-GB"/>
        </a:p>
      </dgm:t>
    </dgm:pt>
    <dgm:pt modelId="{8E8EAFEC-0DEA-4DA1-B5BF-698DDD01542B}">
      <dgm:prSet phldr="0"/>
      <dgm:spPr/>
      <dgm:t>
        <a:bodyPr/>
        <a:lstStyle/>
        <a:p>
          <a:pPr rtl="0"/>
          <a:r>
            <a:rPr lang="en-US">
              <a:latin typeface="Lato"/>
              <a:ea typeface="Lato"/>
              <a:cs typeface="Lato"/>
            </a:rPr>
            <a:t> Opportunities to influence or drive research</a:t>
          </a:r>
        </a:p>
      </dgm:t>
    </dgm:pt>
    <dgm:pt modelId="{B99BB756-CB03-4552-962B-8A51CA67552F}" type="parTrans" cxnId="{70A50396-698D-4B68-807A-1F7CBB6E0037}">
      <dgm:prSet/>
      <dgm:spPr/>
      <dgm:t>
        <a:bodyPr/>
        <a:lstStyle/>
        <a:p>
          <a:endParaRPr lang="en-GB"/>
        </a:p>
      </dgm:t>
    </dgm:pt>
    <dgm:pt modelId="{B6EBC503-BF51-4DAD-9618-54ADB8471D2E}" type="sibTrans" cxnId="{70A50396-698D-4B68-807A-1F7CBB6E0037}">
      <dgm:prSet/>
      <dgm:spPr/>
      <dgm:t>
        <a:bodyPr/>
        <a:lstStyle/>
        <a:p>
          <a:endParaRPr lang="en-GB"/>
        </a:p>
      </dgm:t>
    </dgm:pt>
    <dgm:pt modelId="{13F2B4F6-79B6-45D5-BAFD-83933EAA32FD}" type="pres">
      <dgm:prSet presAssocID="{7C45FDF9-4189-4A3A-B4D8-F62572CB4F8C}" presName="diagram" presStyleCnt="0">
        <dgm:presLayoutVars>
          <dgm:dir/>
          <dgm:resizeHandles val="exact"/>
        </dgm:presLayoutVars>
      </dgm:prSet>
      <dgm:spPr/>
    </dgm:pt>
    <dgm:pt modelId="{C3723AA6-BCC4-4E98-BB7F-4ABAF618C5F7}" type="pres">
      <dgm:prSet presAssocID="{6327E821-C33B-4E78-BF3C-4AF225137BDC}" presName="node" presStyleLbl="node1" presStyleIdx="0" presStyleCnt="9">
        <dgm:presLayoutVars>
          <dgm:bulletEnabled val="1"/>
        </dgm:presLayoutVars>
      </dgm:prSet>
      <dgm:spPr/>
    </dgm:pt>
    <dgm:pt modelId="{38DF4A74-B88E-40C2-8D8A-F67C0BCC99B1}" type="pres">
      <dgm:prSet presAssocID="{6C8BB2A1-72CD-47D1-8CE1-BBC3AC1733B0}" presName="sibTrans" presStyleCnt="0"/>
      <dgm:spPr/>
    </dgm:pt>
    <dgm:pt modelId="{0AA1CF4B-29FB-49B1-8E70-F0D50FFA9B01}" type="pres">
      <dgm:prSet presAssocID="{102F7A53-B3C3-4DAC-8ABB-A5DF5C76B0F3}" presName="node" presStyleLbl="node1" presStyleIdx="1" presStyleCnt="9">
        <dgm:presLayoutVars>
          <dgm:bulletEnabled val="1"/>
        </dgm:presLayoutVars>
      </dgm:prSet>
      <dgm:spPr/>
    </dgm:pt>
    <dgm:pt modelId="{17143256-3A09-45F0-886A-F513D1F74926}" type="pres">
      <dgm:prSet presAssocID="{8AB3FE16-1C08-4DCA-94DE-2E090B0D8EA4}" presName="sibTrans" presStyleCnt="0"/>
      <dgm:spPr/>
    </dgm:pt>
    <dgm:pt modelId="{89644180-0766-48FD-9FC6-EF2482B32CCF}" type="pres">
      <dgm:prSet presAssocID="{F72150C9-D169-4A6E-9D0B-997EA8A1B338}" presName="node" presStyleLbl="node1" presStyleIdx="2" presStyleCnt="9">
        <dgm:presLayoutVars>
          <dgm:bulletEnabled val="1"/>
        </dgm:presLayoutVars>
      </dgm:prSet>
      <dgm:spPr/>
    </dgm:pt>
    <dgm:pt modelId="{F011DE1C-041D-4A0E-88EA-6B49FB44D890}" type="pres">
      <dgm:prSet presAssocID="{B9F84FCE-3F4C-46A3-989A-6EE9D20FF52E}" presName="sibTrans" presStyleCnt="0"/>
      <dgm:spPr/>
    </dgm:pt>
    <dgm:pt modelId="{65C7454B-F01E-4E7E-B883-91E245887F4E}" type="pres">
      <dgm:prSet presAssocID="{8E09F171-AC25-4B7C-832F-5AEA54BEB8DC}" presName="node" presStyleLbl="node1" presStyleIdx="3" presStyleCnt="9">
        <dgm:presLayoutVars>
          <dgm:bulletEnabled val="1"/>
        </dgm:presLayoutVars>
      </dgm:prSet>
      <dgm:spPr/>
    </dgm:pt>
    <dgm:pt modelId="{9EAF82BC-BAC4-4746-8A14-53635CE788B0}" type="pres">
      <dgm:prSet presAssocID="{71E6CA4B-3F3A-4E87-B8B1-B5C8FCFC1F83}" presName="sibTrans" presStyleCnt="0"/>
      <dgm:spPr/>
    </dgm:pt>
    <dgm:pt modelId="{C5AC2681-CB1F-4095-8AB1-862DD09FE50C}" type="pres">
      <dgm:prSet presAssocID="{D00114E9-2310-481A-BD37-78B15226AD36}" presName="node" presStyleLbl="node1" presStyleIdx="4" presStyleCnt="9">
        <dgm:presLayoutVars>
          <dgm:bulletEnabled val="1"/>
        </dgm:presLayoutVars>
      </dgm:prSet>
      <dgm:spPr/>
    </dgm:pt>
    <dgm:pt modelId="{B4FFEED5-D692-483A-A3AB-A1DDAA2D960F}" type="pres">
      <dgm:prSet presAssocID="{CD5480BE-C762-4812-A3D5-2D747EC1695A}" presName="sibTrans" presStyleCnt="0"/>
      <dgm:spPr/>
    </dgm:pt>
    <dgm:pt modelId="{2DB74F4E-3805-4988-9896-90EDC76D93F5}" type="pres">
      <dgm:prSet presAssocID="{34AC1695-B582-4CB9-B3B3-A20EEDDD3483}" presName="node" presStyleLbl="node1" presStyleIdx="5" presStyleCnt="9">
        <dgm:presLayoutVars>
          <dgm:bulletEnabled val="1"/>
        </dgm:presLayoutVars>
      </dgm:prSet>
      <dgm:spPr/>
    </dgm:pt>
    <dgm:pt modelId="{BE99D7A2-B115-4CDB-B9A9-6B4FF5C5E557}" type="pres">
      <dgm:prSet presAssocID="{153F07F4-0875-4297-990D-0BB95DD35FB7}" presName="sibTrans" presStyleCnt="0"/>
      <dgm:spPr/>
    </dgm:pt>
    <dgm:pt modelId="{4CCC213C-BED2-4C2A-AAF1-0986CAF2E49D}" type="pres">
      <dgm:prSet presAssocID="{08295674-80D8-4D74-A1B5-019425FBC29C}" presName="node" presStyleLbl="node1" presStyleIdx="6" presStyleCnt="9">
        <dgm:presLayoutVars>
          <dgm:bulletEnabled val="1"/>
        </dgm:presLayoutVars>
      </dgm:prSet>
      <dgm:spPr/>
    </dgm:pt>
    <dgm:pt modelId="{03CAED2A-6456-499C-9566-6BF22F92E330}" type="pres">
      <dgm:prSet presAssocID="{AFE8B5C3-59EF-4C08-B262-E657C0D50C0C}" presName="sibTrans" presStyleCnt="0"/>
      <dgm:spPr/>
    </dgm:pt>
    <dgm:pt modelId="{87D22A00-37A2-49DA-ABDF-756AC04D0400}" type="pres">
      <dgm:prSet presAssocID="{4D2BB8D4-7F94-4530-9B82-BC5742EE581A}" presName="node" presStyleLbl="node1" presStyleIdx="7" presStyleCnt="9">
        <dgm:presLayoutVars>
          <dgm:bulletEnabled val="1"/>
        </dgm:presLayoutVars>
      </dgm:prSet>
      <dgm:spPr/>
    </dgm:pt>
    <dgm:pt modelId="{203774D2-EA3D-43DC-8F34-363F9AE51629}" type="pres">
      <dgm:prSet presAssocID="{2F6A9DAF-EBAE-457F-AF74-E6F5988350F2}" presName="sibTrans" presStyleCnt="0"/>
      <dgm:spPr/>
    </dgm:pt>
    <dgm:pt modelId="{F3081F90-DCBF-4582-AF31-28C46332A8D2}" type="pres">
      <dgm:prSet presAssocID="{8E8EAFEC-0DEA-4DA1-B5BF-698DDD01542B}" presName="node" presStyleLbl="node1" presStyleIdx="8" presStyleCnt="9">
        <dgm:presLayoutVars>
          <dgm:bulletEnabled val="1"/>
        </dgm:presLayoutVars>
      </dgm:prSet>
      <dgm:spPr/>
    </dgm:pt>
  </dgm:ptLst>
  <dgm:cxnLst>
    <dgm:cxn modelId="{C86ED000-64E2-4A1F-BF00-F8E9B87A0AD5}" type="presOf" srcId="{34AC1695-B582-4CB9-B3B3-A20EEDDD3483}" destId="{2DB74F4E-3805-4988-9896-90EDC76D93F5}" srcOrd="0" destOrd="0" presId="urn:microsoft.com/office/officeart/2005/8/layout/default"/>
    <dgm:cxn modelId="{C2655808-9AAC-4833-A4A6-4292E417C8AE}" type="presOf" srcId="{8E09F171-AC25-4B7C-832F-5AEA54BEB8DC}" destId="{65C7454B-F01E-4E7E-B883-91E245887F4E}" srcOrd="0" destOrd="0" presId="urn:microsoft.com/office/officeart/2005/8/layout/default"/>
    <dgm:cxn modelId="{7930A809-0509-4BB9-8AF4-EFF53D31F6CA}" type="presOf" srcId="{102F7A53-B3C3-4DAC-8ABB-A5DF5C76B0F3}" destId="{0AA1CF4B-29FB-49B1-8E70-F0D50FFA9B01}" srcOrd="0" destOrd="0" presId="urn:microsoft.com/office/officeart/2005/8/layout/default"/>
    <dgm:cxn modelId="{B0FD210E-4FE4-4C2A-953E-62A5814E8653}" srcId="{7C45FDF9-4189-4A3A-B4D8-F62572CB4F8C}" destId="{34AC1695-B582-4CB9-B3B3-A20EEDDD3483}" srcOrd="5" destOrd="0" parTransId="{C45E68E1-BCEF-458D-84AB-297A9EC1F7BB}" sibTransId="{153F07F4-0875-4297-990D-0BB95DD35FB7}"/>
    <dgm:cxn modelId="{8B9F282C-3ED7-49F4-BD55-56447B5214C7}" srcId="{7C45FDF9-4189-4A3A-B4D8-F62572CB4F8C}" destId="{D00114E9-2310-481A-BD37-78B15226AD36}" srcOrd="4" destOrd="0" parTransId="{ECC602D6-5883-4424-AFC5-21835B51D799}" sibTransId="{CD5480BE-C762-4812-A3D5-2D747EC1695A}"/>
    <dgm:cxn modelId="{365CF53B-0B26-43C0-9FC5-D1AD092366F5}" type="presOf" srcId="{D00114E9-2310-481A-BD37-78B15226AD36}" destId="{C5AC2681-CB1F-4095-8AB1-862DD09FE50C}" srcOrd="0" destOrd="0" presId="urn:microsoft.com/office/officeart/2005/8/layout/default"/>
    <dgm:cxn modelId="{A7183147-965A-489D-ADB1-0802F5803D9B}" type="presOf" srcId="{F72150C9-D169-4A6E-9D0B-997EA8A1B338}" destId="{89644180-0766-48FD-9FC6-EF2482B32CCF}" srcOrd="0" destOrd="0" presId="urn:microsoft.com/office/officeart/2005/8/layout/default"/>
    <dgm:cxn modelId="{A1433F5A-C3DC-4C14-BDA1-6ACD79CBE266}" srcId="{7C45FDF9-4189-4A3A-B4D8-F62572CB4F8C}" destId="{F72150C9-D169-4A6E-9D0B-997EA8A1B338}" srcOrd="2" destOrd="0" parTransId="{5D1A314C-FD74-4C3C-8819-A94289AF514B}" sibTransId="{B9F84FCE-3F4C-46A3-989A-6EE9D20FF52E}"/>
    <dgm:cxn modelId="{B3DC8C87-0507-4C6C-A990-E186943A2FF0}" srcId="{7C45FDF9-4189-4A3A-B4D8-F62572CB4F8C}" destId="{6327E821-C33B-4E78-BF3C-4AF225137BDC}" srcOrd="0" destOrd="0" parTransId="{741D32B5-78F6-40E9-93EA-2534D8D211BF}" sibTransId="{6C8BB2A1-72CD-47D1-8CE1-BBC3AC1733B0}"/>
    <dgm:cxn modelId="{D8F85089-2C6E-435D-B9FA-D37D7ADAFBD1}" type="presOf" srcId="{8E8EAFEC-0DEA-4DA1-B5BF-698DDD01542B}" destId="{F3081F90-DCBF-4582-AF31-28C46332A8D2}" srcOrd="0" destOrd="0" presId="urn:microsoft.com/office/officeart/2005/8/layout/default"/>
    <dgm:cxn modelId="{70A50396-698D-4B68-807A-1F7CBB6E0037}" srcId="{7C45FDF9-4189-4A3A-B4D8-F62572CB4F8C}" destId="{8E8EAFEC-0DEA-4DA1-B5BF-698DDD01542B}" srcOrd="8" destOrd="0" parTransId="{B99BB756-CB03-4552-962B-8A51CA67552F}" sibTransId="{B6EBC503-BF51-4DAD-9618-54ADB8471D2E}"/>
    <dgm:cxn modelId="{6EB3409A-BD2F-4FE0-AEC8-F158C6F96E7B}" srcId="{7C45FDF9-4189-4A3A-B4D8-F62572CB4F8C}" destId="{102F7A53-B3C3-4DAC-8ABB-A5DF5C76B0F3}" srcOrd="1" destOrd="0" parTransId="{EEC51F08-2676-4EC5-A634-082CB6EACD0F}" sibTransId="{8AB3FE16-1C08-4DCA-94DE-2E090B0D8EA4}"/>
    <dgm:cxn modelId="{D55E38A3-2426-4F3B-9406-85C3664130AA}" type="presOf" srcId="{08295674-80D8-4D74-A1B5-019425FBC29C}" destId="{4CCC213C-BED2-4C2A-AAF1-0986CAF2E49D}" srcOrd="0" destOrd="0" presId="urn:microsoft.com/office/officeart/2005/8/layout/default"/>
    <dgm:cxn modelId="{97503FAB-841C-437C-B08C-15A05F37108A}" srcId="{7C45FDF9-4189-4A3A-B4D8-F62572CB4F8C}" destId="{8E09F171-AC25-4B7C-832F-5AEA54BEB8DC}" srcOrd="3" destOrd="0" parTransId="{B0C796F5-38F3-4C25-B886-F1D4B59FC0D3}" sibTransId="{71E6CA4B-3F3A-4E87-B8B1-B5C8FCFC1F83}"/>
    <dgm:cxn modelId="{5D900DB4-5D6D-461C-A889-E3EA9851A766}" srcId="{7C45FDF9-4189-4A3A-B4D8-F62572CB4F8C}" destId="{4D2BB8D4-7F94-4530-9B82-BC5742EE581A}" srcOrd="7" destOrd="0" parTransId="{28F7CCF4-68C5-4DEC-B010-7DB105FC3B5E}" sibTransId="{2F6A9DAF-EBAE-457F-AF74-E6F5988350F2}"/>
    <dgm:cxn modelId="{B11BB6B9-DD39-40EA-88E5-6451BF619C96}" type="presOf" srcId="{4D2BB8D4-7F94-4530-9B82-BC5742EE581A}" destId="{87D22A00-37A2-49DA-ABDF-756AC04D0400}" srcOrd="0" destOrd="0" presId="urn:microsoft.com/office/officeart/2005/8/layout/default"/>
    <dgm:cxn modelId="{3EDE74C6-5B37-464D-9C22-94FA13170CDD}" srcId="{7C45FDF9-4189-4A3A-B4D8-F62572CB4F8C}" destId="{08295674-80D8-4D74-A1B5-019425FBC29C}" srcOrd="6" destOrd="0" parTransId="{76E186F9-625E-48B2-9BFD-F673153CC006}" sibTransId="{AFE8B5C3-59EF-4C08-B262-E657C0D50C0C}"/>
    <dgm:cxn modelId="{9CB512DD-A10B-4FB1-AD37-C450B0179BBB}" type="presOf" srcId="{7C45FDF9-4189-4A3A-B4D8-F62572CB4F8C}" destId="{13F2B4F6-79B6-45D5-BAFD-83933EAA32FD}" srcOrd="0" destOrd="0" presId="urn:microsoft.com/office/officeart/2005/8/layout/default"/>
    <dgm:cxn modelId="{4DD7C4EA-CAF8-480D-ADE3-51D28C4A5A42}" type="presOf" srcId="{6327E821-C33B-4E78-BF3C-4AF225137BDC}" destId="{C3723AA6-BCC4-4E98-BB7F-4ABAF618C5F7}" srcOrd="0" destOrd="0" presId="urn:microsoft.com/office/officeart/2005/8/layout/default"/>
    <dgm:cxn modelId="{7A33B197-0B43-4D2C-8746-A79687C17DBE}" type="presParOf" srcId="{13F2B4F6-79B6-45D5-BAFD-83933EAA32FD}" destId="{C3723AA6-BCC4-4E98-BB7F-4ABAF618C5F7}" srcOrd="0" destOrd="0" presId="urn:microsoft.com/office/officeart/2005/8/layout/default"/>
    <dgm:cxn modelId="{95B0986A-C373-40A2-B548-1EF857F56370}" type="presParOf" srcId="{13F2B4F6-79B6-45D5-BAFD-83933EAA32FD}" destId="{38DF4A74-B88E-40C2-8D8A-F67C0BCC99B1}" srcOrd="1" destOrd="0" presId="urn:microsoft.com/office/officeart/2005/8/layout/default"/>
    <dgm:cxn modelId="{5CAE8FD7-265A-47E6-B23E-CE5D52A121B5}" type="presParOf" srcId="{13F2B4F6-79B6-45D5-BAFD-83933EAA32FD}" destId="{0AA1CF4B-29FB-49B1-8E70-F0D50FFA9B01}" srcOrd="2" destOrd="0" presId="urn:microsoft.com/office/officeart/2005/8/layout/default"/>
    <dgm:cxn modelId="{B6D1DA96-CF05-4A1D-B744-F2D54B27562E}" type="presParOf" srcId="{13F2B4F6-79B6-45D5-BAFD-83933EAA32FD}" destId="{17143256-3A09-45F0-886A-F513D1F74926}" srcOrd="3" destOrd="0" presId="urn:microsoft.com/office/officeart/2005/8/layout/default"/>
    <dgm:cxn modelId="{1C231C9A-CBFF-46CD-8CB1-DA3817AFD4BA}" type="presParOf" srcId="{13F2B4F6-79B6-45D5-BAFD-83933EAA32FD}" destId="{89644180-0766-48FD-9FC6-EF2482B32CCF}" srcOrd="4" destOrd="0" presId="urn:microsoft.com/office/officeart/2005/8/layout/default"/>
    <dgm:cxn modelId="{23B4FFDB-0BA3-4D3F-A308-4C51B1B5B841}" type="presParOf" srcId="{13F2B4F6-79B6-45D5-BAFD-83933EAA32FD}" destId="{F011DE1C-041D-4A0E-88EA-6B49FB44D890}" srcOrd="5" destOrd="0" presId="urn:microsoft.com/office/officeart/2005/8/layout/default"/>
    <dgm:cxn modelId="{EF71DA35-594C-4162-AEB0-F90245ABDF88}" type="presParOf" srcId="{13F2B4F6-79B6-45D5-BAFD-83933EAA32FD}" destId="{65C7454B-F01E-4E7E-B883-91E245887F4E}" srcOrd="6" destOrd="0" presId="urn:microsoft.com/office/officeart/2005/8/layout/default"/>
    <dgm:cxn modelId="{99A7E777-7D40-4E43-AEF4-D19D8FF04D8E}" type="presParOf" srcId="{13F2B4F6-79B6-45D5-BAFD-83933EAA32FD}" destId="{9EAF82BC-BAC4-4746-8A14-53635CE788B0}" srcOrd="7" destOrd="0" presId="urn:microsoft.com/office/officeart/2005/8/layout/default"/>
    <dgm:cxn modelId="{9DE54B04-DB0C-4398-AE32-2005E5F23924}" type="presParOf" srcId="{13F2B4F6-79B6-45D5-BAFD-83933EAA32FD}" destId="{C5AC2681-CB1F-4095-8AB1-862DD09FE50C}" srcOrd="8" destOrd="0" presId="urn:microsoft.com/office/officeart/2005/8/layout/default"/>
    <dgm:cxn modelId="{2122CEEC-D2F0-4746-A8E9-63D94A30D2EA}" type="presParOf" srcId="{13F2B4F6-79B6-45D5-BAFD-83933EAA32FD}" destId="{B4FFEED5-D692-483A-A3AB-A1DDAA2D960F}" srcOrd="9" destOrd="0" presId="urn:microsoft.com/office/officeart/2005/8/layout/default"/>
    <dgm:cxn modelId="{4EDA1A18-9868-48D3-9AD4-8ABBB1741A01}" type="presParOf" srcId="{13F2B4F6-79B6-45D5-BAFD-83933EAA32FD}" destId="{2DB74F4E-3805-4988-9896-90EDC76D93F5}" srcOrd="10" destOrd="0" presId="urn:microsoft.com/office/officeart/2005/8/layout/default"/>
    <dgm:cxn modelId="{C8B00BD0-989C-4226-BEB1-3D01ECBFF9FA}" type="presParOf" srcId="{13F2B4F6-79B6-45D5-BAFD-83933EAA32FD}" destId="{BE99D7A2-B115-4CDB-B9A9-6B4FF5C5E557}" srcOrd="11" destOrd="0" presId="urn:microsoft.com/office/officeart/2005/8/layout/default"/>
    <dgm:cxn modelId="{4FD160EE-DFA5-4F2D-B24C-742F51489FC9}" type="presParOf" srcId="{13F2B4F6-79B6-45D5-BAFD-83933EAA32FD}" destId="{4CCC213C-BED2-4C2A-AAF1-0986CAF2E49D}" srcOrd="12" destOrd="0" presId="urn:microsoft.com/office/officeart/2005/8/layout/default"/>
    <dgm:cxn modelId="{455611FD-DB2E-4262-9918-385C43D64D25}" type="presParOf" srcId="{13F2B4F6-79B6-45D5-BAFD-83933EAA32FD}" destId="{03CAED2A-6456-499C-9566-6BF22F92E330}" srcOrd="13" destOrd="0" presId="urn:microsoft.com/office/officeart/2005/8/layout/default"/>
    <dgm:cxn modelId="{0B7881B5-6701-4AD5-BAA1-2B0F46E3DED1}" type="presParOf" srcId="{13F2B4F6-79B6-45D5-BAFD-83933EAA32FD}" destId="{87D22A00-37A2-49DA-ABDF-756AC04D0400}" srcOrd="14" destOrd="0" presId="urn:microsoft.com/office/officeart/2005/8/layout/default"/>
    <dgm:cxn modelId="{DE9809C5-514A-410F-91DF-A4C3FF1658E8}" type="presParOf" srcId="{13F2B4F6-79B6-45D5-BAFD-83933EAA32FD}" destId="{203774D2-EA3D-43DC-8F34-363F9AE51629}" srcOrd="15" destOrd="0" presId="urn:microsoft.com/office/officeart/2005/8/layout/default"/>
    <dgm:cxn modelId="{13F66684-8E2F-41B7-8BD0-3F372A288B89}" type="presParOf" srcId="{13F2B4F6-79B6-45D5-BAFD-83933EAA32FD}" destId="{F3081F90-DCBF-4582-AF31-28C46332A8D2}" srcOrd="16" destOrd="0" presId="urn:microsoft.com/office/officeart/2005/8/layout/default"/>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45FDF9-4189-4A3A-B4D8-F62572CB4F8C}" type="doc">
      <dgm:prSet loTypeId="urn:microsoft.com/office/officeart/2005/8/layout/default" loCatId="list" qsTypeId="urn:microsoft.com/office/officeart/2005/8/quickstyle/simple1" qsCatId="simple" csTypeId="urn:microsoft.com/office/officeart/2005/8/colors/accent5_5" csCatId="accent5" phldr="1"/>
      <dgm:spPr/>
      <dgm:t>
        <a:bodyPr/>
        <a:lstStyle/>
        <a:p>
          <a:endParaRPr lang="en-US"/>
        </a:p>
      </dgm:t>
    </dgm:pt>
    <dgm:pt modelId="{6327E821-C33B-4E78-BF3C-4AF225137BDC}">
      <dgm:prSet phldrT="[Text]" phldr="0"/>
      <dgm:spPr/>
      <dgm:t>
        <a:bodyPr/>
        <a:lstStyle/>
        <a:p>
          <a:pPr rtl="0"/>
          <a:r>
            <a:rPr lang="en-US">
              <a:latin typeface="Lato"/>
              <a:ea typeface="Lato"/>
              <a:cs typeface="Lato"/>
            </a:rPr>
            <a:t> Better knowledge applied in policy and practice</a:t>
          </a:r>
        </a:p>
      </dgm:t>
    </dgm:pt>
    <dgm:pt modelId="{741D32B5-78F6-40E9-93EA-2534D8D211BF}" type="parTrans" cxnId="{B3DC8C87-0507-4C6C-A990-E186943A2FF0}">
      <dgm:prSet/>
      <dgm:spPr/>
      <dgm:t>
        <a:bodyPr/>
        <a:lstStyle/>
        <a:p>
          <a:endParaRPr lang="en-US"/>
        </a:p>
      </dgm:t>
    </dgm:pt>
    <dgm:pt modelId="{6C8BB2A1-72CD-47D1-8CE1-BBC3AC1733B0}" type="sibTrans" cxnId="{B3DC8C87-0507-4C6C-A990-E186943A2FF0}">
      <dgm:prSet/>
      <dgm:spPr/>
      <dgm:t>
        <a:bodyPr/>
        <a:lstStyle/>
        <a:p>
          <a:endParaRPr lang="en-US"/>
        </a:p>
      </dgm:t>
    </dgm:pt>
    <dgm:pt modelId="{102F7A53-B3C3-4DAC-8ABB-A5DF5C76B0F3}">
      <dgm:prSet phldrT="[Text]" phldr="0"/>
      <dgm:spPr/>
      <dgm:t>
        <a:bodyPr/>
        <a:lstStyle/>
        <a:p>
          <a:pPr rtl="0"/>
          <a:r>
            <a:rPr lang="en-US">
              <a:latin typeface="Lato"/>
              <a:ea typeface="Lato"/>
              <a:cs typeface="Lato"/>
            </a:rPr>
            <a:t> Reduced barriers between science and society</a:t>
          </a:r>
        </a:p>
      </dgm:t>
    </dgm:pt>
    <dgm:pt modelId="{EEC51F08-2676-4EC5-A634-082CB6EACD0F}" type="parTrans" cxnId="{6EB3409A-BD2F-4FE0-AEC8-F158C6F96E7B}">
      <dgm:prSet/>
      <dgm:spPr/>
      <dgm:t>
        <a:bodyPr/>
        <a:lstStyle/>
        <a:p>
          <a:endParaRPr lang="en-US"/>
        </a:p>
      </dgm:t>
    </dgm:pt>
    <dgm:pt modelId="{8AB3FE16-1C08-4DCA-94DE-2E090B0D8EA4}" type="sibTrans" cxnId="{6EB3409A-BD2F-4FE0-AEC8-F158C6F96E7B}">
      <dgm:prSet/>
      <dgm:spPr/>
      <dgm:t>
        <a:bodyPr/>
        <a:lstStyle/>
        <a:p>
          <a:endParaRPr lang="en-US"/>
        </a:p>
      </dgm:t>
    </dgm:pt>
    <dgm:pt modelId="{F72150C9-D169-4A6E-9D0B-997EA8A1B338}">
      <dgm:prSet phldrT="[Text]" phldr="0"/>
      <dgm:spPr/>
      <dgm:t>
        <a:bodyPr/>
        <a:lstStyle/>
        <a:p>
          <a:pPr rtl="0"/>
          <a:r>
            <a:rPr lang="en-US">
              <a:latin typeface="Lato"/>
              <a:ea typeface="Lato"/>
              <a:cs typeface="Lato"/>
            </a:rPr>
            <a:t> Improved trust and respect</a:t>
          </a:r>
        </a:p>
      </dgm:t>
    </dgm:pt>
    <dgm:pt modelId="{5D1A314C-FD74-4C3C-8819-A94289AF514B}" type="parTrans" cxnId="{A1433F5A-C3DC-4C14-BDA1-6ACD79CBE266}">
      <dgm:prSet/>
      <dgm:spPr/>
      <dgm:t>
        <a:bodyPr/>
        <a:lstStyle/>
        <a:p>
          <a:endParaRPr lang="en-US"/>
        </a:p>
      </dgm:t>
    </dgm:pt>
    <dgm:pt modelId="{B9F84FCE-3F4C-46A3-989A-6EE9D20FF52E}" type="sibTrans" cxnId="{A1433F5A-C3DC-4C14-BDA1-6ACD79CBE266}">
      <dgm:prSet/>
      <dgm:spPr/>
      <dgm:t>
        <a:bodyPr/>
        <a:lstStyle/>
        <a:p>
          <a:endParaRPr lang="en-US"/>
        </a:p>
      </dgm:t>
    </dgm:pt>
    <dgm:pt modelId="{8E09F171-AC25-4B7C-832F-5AEA54BEB8DC}">
      <dgm:prSet phldrT="[Text]" phldr="0"/>
      <dgm:spPr/>
      <dgm:t>
        <a:bodyPr/>
        <a:lstStyle/>
        <a:p>
          <a:pPr rtl="0"/>
          <a:r>
            <a:rPr lang="en-US">
              <a:latin typeface="Lato"/>
              <a:ea typeface="Lato"/>
              <a:cs typeface="Lato"/>
            </a:rPr>
            <a:t> Access to opportunities</a:t>
          </a:r>
        </a:p>
      </dgm:t>
    </dgm:pt>
    <dgm:pt modelId="{B0C796F5-38F3-4C25-B886-F1D4B59FC0D3}" type="parTrans" cxnId="{97503FAB-841C-437C-B08C-15A05F37108A}">
      <dgm:prSet/>
      <dgm:spPr/>
      <dgm:t>
        <a:bodyPr/>
        <a:lstStyle/>
        <a:p>
          <a:endParaRPr lang="en-US"/>
        </a:p>
      </dgm:t>
    </dgm:pt>
    <dgm:pt modelId="{71E6CA4B-3F3A-4E87-B8B1-B5C8FCFC1F83}" type="sibTrans" cxnId="{97503FAB-841C-437C-B08C-15A05F37108A}">
      <dgm:prSet/>
      <dgm:spPr/>
      <dgm:t>
        <a:bodyPr/>
        <a:lstStyle/>
        <a:p>
          <a:endParaRPr lang="en-US"/>
        </a:p>
      </dgm:t>
    </dgm:pt>
    <dgm:pt modelId="{D00114E9-2310-481A-BD37-78B15226AD36}">
      <dgm:prSet phldr="0"/>
      <dgm:spPr/>
      <dgm:t>
        <a:bodyPr/>
        <a:lstStyle/>
        <a:p>
          <a:pPr rtl="0"/>
          <a:r>
            <a:rPr lang="en-US">
              <a:latin typeface="Lato"/>
              <a:ea typeface="Lato"/>
              <a:cs typeface="Lato"/>
            </a:rPr>
            <a:t> Better evidence</a:t>
          </a:r>
        </a:p>
      </dgm:t>
    </dgm:pt>
    <dgm:pt modelId="{ECC602D6-5883-4424-AFC5-21835B51D799}" type="parTrans" cxnId="{8B9F282C-3ED7-49F4-BD55-56447B5214C7}">
      <dgm:prSet/>
      <dgm:spPr/>
    </dgm:pt>
    <dgm:pt modelId="{CD5480BE-C762-4812-A3D5-2D747EC1695A}" type="sibTrans" cxnId="{8B9F282C-3ED7-49F4-BD55-56447B5214C7}">
      <dgm:prSet/>
      <dgm:spPr/>
    </dgm:pt>
    <dgm:pt modelId="{34AC1695-B582-4CB9-B3B3-A20EEDDD3483}">
      <dgm:prSet phldr="0"/>
      <dgm:spPr/>
      <dgm:t>
        <a:bodyPr/>
        <a:lstStyle/>
        <a:p>
          <a:pPr rtl="0"/>
          <a:r>
            <a:rPr lang="en-US">
              <a:latin typeface="Lato"/>
              <a:ea typeface="Lato"/>
              <a:cs typeface="Lato"/>
            </a:rPr>
            <a:t> Shared responsibility and decision-making</a:t>
          </a:r>
        </a:p>
      </dgm:t>
    </dgm:pt>
    <dgm:pt modelId="{C45E68E1-BCEF-458D-84AB-297A9EC1F7BB}" type="parTrans" cxnId="{B0FD210E-4FE4-4C2A-953E-62A5814E8653}">
      <dgm:prSet/>
      <dgm:spPr/>
    </dgm:pt>
    <dgm:pt modelId="{153F07F4-0875-4297-990D-0BB95DD35FB7}" type="sibTrans" cxnId="{B0FD210E-4FE4-4C2A-953E-62A5814E8653}">
      <dgm:prSet/>
      <dgm:spPr/>
    </dgm:pt>
    <dgm:pt modelId="{08295674-80D8-4D74-A1B5-019425FBC29C}">
      <dgm:prSet phldr="0"/>
      <dgm:spPr/>
      <dgm:t>
        <a:bodyPr/>
        <a:lstStyle/>
        <a:p>
          <a:pPr rtl="0"/>
          <a:r>
            <a:rPr lang="en-US">
              <a:latin typeface="Lato"/>
              <a:ea typeface="Lato"/>
              <a:cs typeface="Lato"/>
            </a:rPr>
            <a:t> More relevant and more inclusive research</a:t>
          </a:r>
        </a:p>
      </dgm:t>
    </dgm:pt>
    <dgm:pt modelId="{76E186F9-625E-48B2-9BFD-F673153CC006}" type="parTrans" cxnId="{3EDE74C6-5B37-464D-9C22-94FA13170CDD}">
      <dgm:prSet/>
      <dgm:spPr/>
    </dgm:pt>
    <dgm:pt modelId="{AFE8B5C3-59EF-4C08-B262-E657C0D50C0C}" type="sibTrans" cxnId="{3EDE74C6-5B37-464D-9C22-94FA13170CDD}">
      <dgm:prSet/>
      <dgm:spPr/>
    </dgm:pt>
    <dgm:pt modelId="{13F2B4F6-79B6-45D5-BAFD-83933EAA32FD}" type="pres">
      <dgm:prSet presAssocID="{7C45FDF9-4189-4A3A-B4D8-F62572CB4F8C}" presName="diagram" presStyleCnt="0">
        <dgm:presLayoutVars>
          <dgm:dir/>
          <dgm:resizeHandles val="exact"/>
        </dgm:presLayoutVars>
      </dgm:prSet>
      <dgm:spPr/>
    </dgm:pt>
    <dgm:pt modelId="{C3723AA6-BCC4-4E98-BB7F-4ABAF618C5F7}" type="pres">
      <dgm:prSet presAssocID="{6327E821-C33B-4E78-BF3C-4AF225137BDC}" presName="node" presStyleLbl="node1" presStyleIdx="0" presStyleCnt="7">
        <dgm:presLayoutVars>
          <dgm:bulletEnabled val="1"/>
        </dgm:presLayoutVars>
      </dgm:prSet>
      <dgm:spPr/>
    </dgm:pt>
    <dgm:pt modelId="{38DF4A74-B88E-40C2-8D8A-F67C0BCC99B1}" type="pres">
      <dgm:prSet presAssocID="{6C8BB2A1-72CD-47D1-8CE1-BBC3AC1733B0}" presName="sibTrans" presStyleCnt="0"/>
      <dgm:spPr/>
    </dgm:pt>
    <dgm:pt modelId="{0AA1CF4B-29FB-49B1-8E70-F0D50FFA9B01}" type="pres">
      <dgm:prSet presAssocID="{102F7A53-B3C3-4DAC-8ABB-A5DF5C76B0F3}" presName="node" presStyleLbl="node1" presStyleIdx="1" presStyleCnt="7">
        <dgm:presLayoutVars>
          <dgm:bulletEnabled val="1"/>
        </dgm:presLayoutVars>
      </dgm:prSet>
      <dgm:spPr/>
    </dgm:pt>
    <dgm:pt modelId="{17143256-3A09-45F0-886A-F513D1F74926}" type="pres">
      <dgm:prSet presAssocID="{8AB3FE16-1C08-4DCA-94DE-2E090B0D8EA4}" presName="sibTrans" presStyleCnt="0"/>
      <dgm:spPr/>
    </dgm:pt>
    <dgm:pt modelId="{89644180-0766-48FD-9FC6-EF2482B32CCF}" type="pres">
      <dgm:prSet presAssocID="{F72150C9-D169-4A6E-9D0B-997EA8A1B338}" presName="node" presStyleLbl="node1" presStyleIdx="2" presStyleCnt="7">
        <dgm:presLayoutVars>
          <dgm:bulletEnabled val="1"/>
        </dgm:presLayoutVars>
      </dgm:prSet>
      <dgm:spPr/>
    </dgm:pt>
    <dgm:pt modelId="{F011DE1C-041D-4A0E-88EA-6B49FB44D890}" type="pres">
      <dgm:prSet presAssocID="{B9F84FCE-3F4C-46A3-989A-6EE9D20FF52E}" presName="sibTrans" presStyleCnt="0"/>
      <dgm:spPr/>
    </dgm:pt>
    <dgm:pt modelId="{65C7454B-F01E-4E7E-B883-91E245887F4E}" type="pres">
      <dgm:prSet presAssocID="{8E09F171-AC25-4B7C-832F-5AEA54BEB8DC}" presName="node" presStyleLbl="node1" presStyleIdx="3" presStyleCnt="7">
        <dgm:presLayoutVars>
          <dgm:bulletEnabled val="1"/>
        </dgm:presLayoutVars>
      </dgm:prSet>
      <dgm:spPr/>
    </dgm:pt>
    <dgm:pt modelId="{9EAF82BC-BAC4-4746-8A14-53635CE788B0}" type="pres">
      <dgm:prSet presAssocID="{71E6CA4B-3F3A-4E87-B8B1-B5C8FCFC1F83}" presName="sibTrans" presStyleCnt="0"/>
      <dgm:spPr/>
    </dgm:pt>
    <dgm:pt modelId="{C5AC2681-CB1F-4095-8AB1-862DD09FE50C}" type="pres">
      <dgm:prSet presAssocID="{D00114E9-2310-481A-BD37-78B15226AD36}" presName="node" presStyleLbl="node1" presStyleIdx="4" presStyleCnt="7">
        <dgm:presLayoutVars>
          <dgm:bulletEnabled val="1"/>
        </dgm:presLayoutVars>
      </dgm:prSet>
      <dgm:spPr/>
    </dgm:pt>
    <dgm:pt modelId="{B4FFEED5-D692-483A-A3AB-A1DDAA2D960F}" type="pres">
      <dgm:prSet presAssocID="{CD5480BE-C762-4812-A3D5-2D747EC1695A}" presName="sibTrans" presStyleCnt="0"/>
      <dgm:spPr/>
    </dgm:pt>
    <dgm:pt modelId="{2DB74F4E-3805-4988-9896-90EDC76D93F5}" type="pres">
      <dgm:prSet presAssocID="{34AC1695-B582-4CB9-B3B3-A20EEDDD3483}" presName="node" presStyleLbl="node1" presStyleIdx="5" presStyleCnt="7">
        <dgm:presLayoutVars>
          <dgm:bulletEnabled val="1"/>
        </dgm:presLayoutVars>
      </dgm:prSet>
      <dgm:spPr/>
    </dgm:pt>
    <dgm:pt modelId="{BE99D7A2-B115-4CDB-B9A9-6B4FF5C5E557}" type="pres">
      <dgm:prSet presAssocID="{153F07F4-0875-4297-990D-0BB95DD35FB7}" presName="sibTrans" presStyleCnt="0"/>
      <dgm:spPr/>
    </dgm:pt>
    <dgm:pt modelId="{4CCC213C-BED2-4C2A-AAF1-0986CAF2E49D}" type="pres">
      <dgm:prSet presAssocID="{08295674-80D8-4D74-A1B5-019425FBC29C}" presName="node" presStyleLbl="node1" presStyleIdx="6" presStyleCnt="7">
        <dgm:presLayoutVars>
          <dgm:bulletEnabled val="1"/>
        </dgm:presLayoutVars>
      </dgm:prSet>
      <dgm:spPr/>
    </dgm:pt>
  </dgm:ptLst>
  <dgm:cxnLst>
    <dgm:cxn modelId="{C86ED000-64E2-4A1F-BF00-F8E9B87A0AD5}" type="presOf" srcId="{34AC1695-B582-4CB9-B3B3-A20EEDDD3483}" destId="{2DB74F4E-3805-4988-9896-90EDC76D93F5}" srcOrd="0" destOrd="0" presId="urn:microsoft.com/office/officeart/2005/8/layout/default"/>
    <dgm:cxn modelId="{C2655808-9AAC-4833-A4A6-4292E417C8AE}" type="presOf" srcId="{8E09F171-AC25-4B7C-832F-5AEA54BEB8DC}" destId="{65C7454B-F01E-4E7E-B883-91E245887F4E}" srcOrd="0" destOrd="0" presId="urn:microsoft.com/office/officeart/2005/8/layout/default"/>
    <dgm:cxn modelId="{7930A809-0509-4BB9-8AF4-EFF53D31F6CA}" type="presOf" srcId="{102F7A53-B3C3-4DAC-8ABB-A5DF5C76B0F3}" destId="{0AA1CF4B-29FB-49B1-8E70-F0D50FFA9B01}" srcOrd="0" destOrd="0" presId="urn:microsoft.com/office/officeart/2005/8/layout/default"/>
    <dgm:cxn modelId="{B0FD210E-4FE4-4C2A-953E-62A5814E8653}" srcId="{7C45FDF9-4189-4A3A-B4D8-F62572CB4F8C}" destId="{34AC1695-B582-4CB9-B3B3-A20EEDDD3483}" srcOrd="5" destOrd="0" parTransId="{C45E68E1-BCEF-458D-84AB-297A9EC1F7BB}" sibTransId="{153F07F4-0875-4297-990D-0BB95DD35FB7}"/>
    <dgm:cxn modelId="{8B9F282C-3ED7-49F4-BD55-56447B5214C7}" srcId="{7C45FDF9-4189-4A3A-B4D8-F62572CB4F8C}" destId="{D00114E9-2310-481A-BD37-78B15226AD36}" srcOrd="4" destOrd="0" parTransId="{ECC602D6-5883-4424-AFC5-21835B51D799}" sibTransId="{CD5480BE-C762-4812-A3D5-2D747EC1695A}"/>
    <dgm:cxn modelId="{365CF53B-0B26-43C0-9FC5-D1AD092366F5}" type="presOf" srcId="{D00114E9-2310-481A-BD37-78B15226AD36}" destId="{C5AC2681-CB1F-4095-8AB1-862DD09FE50C}" srcOrd="0" destOrd="0" presId="urn:microsoft.com/office/officeart/2005/8/layout/default"/>
    <dgm:cxn modelId="{A7183147-965A-489D-ADB1-0802F5803D9B}" type="presOf" srcId="{F72150C9-D169-4A6E-9D0B-997EA8A1B338}" destId="{89644180-0766-48FD-9FC6-EF2482B32CCF}" srcOrd="0" destOrd="0" presId="urn:microsoft.com/office/officeart/2005/8/layout/default"/>
    <dgm:cxn modelId="{A1433F5A-C3DC-4C14-BDA1-6ACD79CBE266}" srcId="{7C45FDF9-4189-4A3A-B4D8-F62572CB4F8C}" destId="{F72150C9-D169-4A6E-9D0B-997EA8A1B338}" srcOrd="2" destOrd="0" parTransId="{5D1A314C-FD74-4C3C-8819-A94289AF514B}" sibTransId="{B9F84FCE-3F4C-46A3-989A-6EE9D20FF52E}"/>
    <dgm:cxn modelId="{B3DC8C87-0507-4C6C-A990-E186943A2FF0}" srcId="{7C45FDF9-4189-4A3A-B4D8-F62572CB4F8C}" destId="{6327E821-C33B-4E78-BF3C-4AF225137BDC}" srcOrd="0" destOrd="0" parTransId="{741D32B5-78F6-40E9-93EA-2534D8D211BF}" sibTransId="{6C8BB2A1-72CD-47D1-8CE1-BBC3AC1733B0}"/>
    <dgm:cxn modelId="{6EB3409A-BD2F-4FE0-AEC8-F158C6F96E7B}" srcId="{7C45FDF9-4189-4A3A-B4D8-F62572CB4F8C}" destId="{102F7A53-B3C3-4DAC-8ABB-A5DF5C76B0F3}" srcOrd="1" destOrd="0" parTransId="{EEC51F08-2676-4EC5-A634-082CB6EACD0F}" sibTransId="{8AB3FE16-1C08-4DCA-94DE-2E090B0D8EA4}"/>
    <dgm:cxn modelId="{D55E38A3-2426-4F3B-9406-85C3664130AA}" type="presOf" srcId="{08295674-80D8-4D74-A1B5-019425FBC29C}" destId="{4CCC213C-BED2-4C2A-AAF1-0986CAF2E49D}" srcOrd="0" destOrd="0" presId="urn:microsoft.com/office/officeart/2005/8/layout/default"/>
    <dgm:cxn modelId="{97503FAB-841C-437C-B08C-15A05F37108A}" srcId="{7C45FDF9-4189-4A3A-B4D8-F62572CB4F8C}" destId="{8E09F171-AC25-4B7C-832F-5AEA54BEB8DC}" srcOrd="3" destOrd="0" parTransId="{B0C796F5-38F3-4C25-B886-F1D4B59FC0D3}" sibTransId="{71E6CA4B-3F3A-4E87-B8B1-B5C8FCFC1F83}"/>
    <dgm:cxn modelId="{3EDE74C6-5B37-464D-9C22-94FA13170CDD}" srcId="{7C45FDF9-4189-4A3A-B4D8-F62572CB4F8C}" destId="{08295674-80D8-4D74-A1B5-019425FBC29C}" srcOrd="6" destOrd="0" parTransId="{76E186F9-625E-48B2-9BFD-F673153CC006}" sibTransId="{AFE8B5C3-59EF-4C08-B262-E657C0D50C0C}"/>
    <dgm:cxn modelId="{9CB512DD-A10B-4FB1-AD37-C450B0179BBB}" type="presOf" srcId="{7C45FDF9-4189-4A3A-B4D8-F62572CB4F8C}" destId="{13F2B4F6-79B6-45D5-BAFD-83933EAA32FD}" srcOrd="0" destOrd="0" presId="urn:microsoft.com/office/officeart/2005/8/layout/default"/>
    <dgm:cxn modelId="{4DD7C4EA-CAF8-480D-ADE3-51D28C4A5A42}" type="presOf" srcId="{6327E821-C33B-4E78-BF3C-4AF225137BDC}" destId="{C3723AA6-BCC4-4E98-BB7F-4ABAF618C5F7}" srcOrd="0" destOrd="0" presId="urn:microsoft.com/office/officeart/2005/8/layout/default"/>
    <dgm:cxn modelId="{7A33B197-0B43-4D2C-8746-A79687C17DBE}" type="presParOf" srcId="{13F2B4F6-79B6-45D5-BAFD-83933EAA32FD}" destId="{C3723AA6-BCC4-4E98-BB7F-4ABAF618C5F7}" srcOrd="0" destOrd="0" presId="urn:microsoft.com/office/officeart/2005/8/layout/default"/>
    <dgm:cxn modelId="{95B0986A-C373-40A2-B548-1EF857F56370}" type="presParOf" srcId="{13F2B4F6-79B6-45D5-BAFD-83933EAA32FD}" destId="{38DF4A74-B88E-40C2-8D8A-F67C0BCC99B1}" srcOrd="1" destOrd="0" presId="urn:microsoft.com/office/officeart/2005/8/layout/default"/>
    <dgm:cxn modelId="{5CAE8FD7-265A-47E6-B23E-CE5D52A121B5}" type="presParOf" srcId="{13F2B4F6-79B6-45D5-BAFD-83933EAA32FD}" destId="{0AA1CF4B-29FB-49B1-8E70-F0D50FFA9B01}" srcOrd="2" destOrd="0" presId="urn:microsoft.com/office/officeart/2005/8/layout/default"/>
    <dgm:cxn modelId="{B6D1DA96-CF05-4A1D-B744-F2D54B27562E}" type="presParOf" srcId="{13F2B4F6-79B6-45D5-BAFD-83933EAA32FD}" destId="{17143256-3A09-45F0-886A-F513D1F74926}" srcOrd="3" destOrd="0" presId="urn:microsoft.com/office/officeart/2005/8/layout/default"/>
    <dgm:cxn modelId="{1C231C9A-CBFF-46CD-8CB1-DA3817AFD4BA}" type="presParOf" srcId="{13F2B4F6-79B6-45D5-BAFD-83933EAA32FD}" destId="{89644180-0766-48FD-9FC6-EF2482B32CCF}" srcOrd="4" destOrd="0" presId="urn:microsoft.com/office/officeart/2005/8/layout/default"/>
    <dgm:cxn modelId="{23B4FFDB-0BA3-4D3F-A308-4C51B1B5B841}" type="presParOf" srcId="{13F2B4F6-79B6-45D5-BAFD-83933EAA32FD}" destId="{F011DE1C-041D-4A0E-88EA-6B49FB44D890}" srcOrd="5" destOrd="0" presId="urn:microsoft.com/office/officeart/2005/8/layout/default"/>
    <dgm:cxn modelId="{EF71DA35-594C-4162-AEB0-F90245ABDF88}" type="presParOf" srcId="{13F2B4F6-79B6-45D5-BAFD-83933EAA32FD}" destId="{65C7454B-F01E-4E7E-B883-91E245887F4E}" srcOrd="6" destOrd="0" presId="urn:microsoft.com/office/officeart/2005/8/layout/default"/>
    <dgm:cxn modelId="{99A7E777-7D40-4E43-AEF4-D19D8FF04D8E}" type="presParOf" srcId="{13F2B4F6-79B6-45D5-BAFD-83933EAA32FD}" destId="{9EAF82BC-BAC4-4746-8A14-53635CE788B0}" srcOrd="7" destOrd="0" presId="urn:microsoft.com/office/officeart/2005/8/layout/default"/>
    <dgm:cxn modelId="{9DE54B04-DB0C-4398-AE32-2005E5F23924}" type="presParOf" srcId="{13F2B4F6-79B6-45D5-BAFD-83933EAA32FD}" destId="{C5AC2681-CB1F-4095-8AB1-862DD09FE50C}" srcOrd="8" destOrd="0" presId="urn:microsoft.com/office/officeart/2005/8/layout/default"/>
    <dgm:cxn modelId="{2122CEEC-D2F0-4746-A8E9-63D94A30D2EA}" type="presParOf" srcId="{13F2B4F6-79B6-45D5-BAFD-83933EAA32FD}" destId="{B4FFEED5-D692-483A-A3AB-A1DDAA2D960F}" srcOrd="9" destOrd="0" presId="urn:microsoft.com/office/officeart/2005/8/layout/default"/>
    <dgm:cxn modelId="{4EDA1A18-9868-48D3-9AD4-8ABBB1741A01}" type="presParOf" srcId="{13F2B4F6-79B6-45D5-BAFD-83933EAA32FD}" destId="{2DB74F4E-3805-4988-9896-90EDC76D93F5}" srcOrd="10" destOrd="0" presId="urn:microsoft.com/office/officeart/2005/8/layout/default"/>
    <dgm:cxn modelId="{C8B00BD0-989C-4226-BEB1-3D01ECBFF9FA}" type="presParOf" srcId="{13F2B4F6-79B6-45D5-BAFD-83933EAA32FD}" destId="{BE99D7A2-B115-4CDB-B9A9-6B4FF5C5E557}" srcOrd="11" destOrd="0" presId="urn:microsoft.com/office/officeart/2005/8/layout/default"/>
    <dgm:cxn modelId="{4FD160EE-DFA5-4F2D-B24C-742F51489FC9}" type="presParOf" srcId="{13F2B4F6-79B6-45D5-BAFD-83933EAA32FD}" destId="{4CCC213C-BED2-4C2A-AAF1-0986CAF2E49D}" srcOrd="12" destOrd="0" presId="urn:microsoft.com/office/officeart/2005/8/layout/default"/>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723AA6-BCC4-4E98-BB7F-4ABAF618C5F7}">
      <dsp:nvSpPr>
        <dsp:cNvPr id="0" name=""/>
        <dsp:cNvSpPr/>
      </dsp:nvSpPr>
      <dsp:spPr>
        <a:xfrm>
          <a:off x="0" y="381595"/>
          <a:ext cx="1199554" cy="719732"/>
        </a:xfrm>
        <a:prstGeom prst="rect">
          <a:avLst/>
        </a:prstGeom>
        <a:solidFill>
          <a:schemeClr val="accent2">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Higher profile, improved reputation</a:t>
          </a:r>
        </a:p>
      </dsp:txBody>
      <dsp:txXfrm>
        <a:off x="0" y="381595"/>
        <a:ext cx="1199554" cy="719732"/>
      </dsp:txXfrm>
    </dsp:sp>
    <dsp:sp modelId="{B0E6AA8E-E2D6-4B0B-9807-F34888E9F738}">
      <dsp:nvSpPr>
        <dsp:cNvPr id="0" name=""/>
        <dsp:cNvSpPr/>
      </dsp:nvSpPr>
      <dsp:spPr>
        <a:xfrm>
          <a:off x="1319510" y="381595"/>
          <a:ext cx="1199554" cy="719732"/>
        </a:xfrm>
        <a:prstGeom prst="rect">
          <a:avLst/>
        </a:prstGeom>
        <a:solidFill>
          <a:schemeClr val="accent2">
            <a:alpha val="90000"/>
            <a:hueOff val="0"/>
            <a:satOff val="0"/>
            <a:lumOff val="0"/>
            <a:alphaOff val="-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Useful contacts for future engagement</a:t>
          </a:r>
        </a:p>
      </dsp:txBody>
      <dsp:txXfrm>
        <a:off x="1319510" y="381595"/>
        <a:ext cx="1199554" cy="719732"/>
      </dsp:txXfrm>
    </dsp:sp>
    <dsp:sp modelId="{0AA1CF4B-29FB-49B1-8E70-F0D50FFA9B01}">
      <dsp:nvSpPr>
        <dsp:cNvPr id="0" name=""/>
        <dsp:cNvSpPr/>
      </dsp:nvSpPr>
      <dsp:spPr>
        <a:xfrm>
          <a:off x="2639020" y="381595"/>
          <a:ext cx="1199554" cy="719732"/>
        </a:xfrm>
        <a:prstGeom prst="rect">
          <a:avLst/>
        </a:prstGeom>
        <a:solidFill>
          <a:schemeClr val="accent2">
            <a:alpha val="90000"/>
            <a:hueOff val="0"/>
            <a:satOff val="0"/>
            <a:lumOff val="0"/>
            <a:alphaOff val="-1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Improved dissemination of results</a:t>
          </a:r>
        </a:p>
      </dsp:txBody>
      <dsp:txXfrm>
        <a:off x="2639020" y="381595"/>
        <a:ext cx="1199554" cy="719732"/>
      </dsp:txXfrm>
    </dsp:sp>
    <dsp:sp modelId="{89644180-0766-48FD-9FC6-EF2482B32CCF}">
      <dsp:nvSpPr>
        <dsp:cNvPr id="0" name=""/>
        <dsp:cNvSpPr/>
      </dsp:nvSpPr>
      <dsp:spPr>
        <a:xfrm>
          <a:off x="0" y="1221283"/>
          <a:ext cx="1199554" cy="719732"/>
        </a:xfrm>
        <a:prstGeom prst="rect">
          <a:avLst/>
        </a:prstGeom>
        <a:solidFill>
          <a:schemeClr val="accent2">
            <a:alpha val="90000"/>
            <a:hueOff val="0"/>
            <a:satOff val="0"/>
            <a:lumOff val="0"/>
            <a:alphaOff val="-1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Higher research impact &amp; support</a:t>
          </a:r>
        </a:p>
      </dsp:txBody>
      <dsp:txXfrm>
        <a:off x="0" y="1221283"/>
        <a:ext cx="1199554" cy="719732"/>
      </dsp:txXfrm>
    </dsp:sp>
    <dsp:sp modelId="{65C7454B-F01E-4E7E-B883-91E245887F4E}">
      <dsp:nvSpPr>
        <dsp:cNvPr id="0" name=""/>
        <dsp:cNvSpPr/>
      </dsp:nvSpPr>
      <dsp:spPr>
        <a:xfrm>
          <a:off x="1319510" y="1221283"/>
          <a:ext cx="1199554" cy="719732"/>
        </a:xfrm>
        <a:prstGeom prst="rect">
          <a:avLst/>
        </a:prstGeom>
        <a:solidFill>
          <a:schemeClr val="accent2">
            <a:alpha val="90000"/>
            <a:hueOff val="0"/>
            <a:satOff val="0"/>
            <a:lumOff val="0"/>
            <a:alphaOff val="-2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Improved chances of funding success</a:t>
          </a:r>
        </a:p>
      </dsp:txBody>
      <dsp:txXfrm>
        <a:off x="1319510" y="1221283"/>
        <a:ext cx="1199554" cy="719732"/>
      </dsp:txXfrm>
    </dsp:sp>
    <dsp:sp modelId="{C5AC2681-CB1F-4095-8AB1-862DD09FE50C}">
      <dsp:nvSpPr>
        <dsp:cNvPr id="0" name=""/>
        <dsp:cNvSpPr/>
      </dsp:nvSpPr>
      <dsp:spPr>
        <a:xfrm>
          <a:off x="2639020" y="1221283"/>
          <a:ext cx="1199554" cy="719732"/>
        </a:xfrm>
        <a:prstGeom prst="rect">
          <a:avLst/>
        </a:prstGeom>
        <a:solidFill>
          <a:schemeClr val="accent2">
            <a:alpha val="90000"/>
            <a:hueOff val="0"/>
            <a:satOff val="0"/>
            <a:lumOff val="0"/>
            <a:alpha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Opportunities for learning</a:t>
          </a:r>
        </a:p>
      </dsp:txBody>
      <dsp:txXfrm>
        <a:off x="2639020" y="1221283"/>
        <a:ext cx="1199554" cy="719732"/>
      </dsp:txXfrm>
    </dsp:sp>
    <dsp:sp modelId="{2DB74F4E-3805-4988-9896-90EDC76D93F5}">
      <dsp:nvSpPr>
        <dsp:cNvPr id="0" name=""/>
        <dsp:cNvSpPr/>
      </dsp:nvSpPr>
      <dsp:spPr>
        <a:xfrm>
          <a:off x="0" y="2060971"/>
          <a:ext cx="1199554" cy="719732"/>
        </a:xfrm>
        <a:prstGeom prst="rect">
          <a:avLst/>
        </a:prstGeom>
        <a:solidFill>
          <a:schemeClr val="accent2">
            <a:alpha val="90000"/>
            <a:hueOff val="0"/>
            <a:satOff val="0"/>
            <a:lumOff val="0"/>
            <a:alphaOff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Better quality data, potential to improve methods and analysis</a:t>
          </a:r>
        </a:p>
      </dsp:txBody>
      <dsp:txXfrm>
        <a:off x="0" y="2060971"/>
        <a:ext cx="1199554" cy="719732"/>
      </dsp:txXfrm>
    </dsp:sp>
    <dsp:sp modelId="{4CCC213C-BED2-4C2A-AAF1-0986CAF2E49D}">
      <dsp:nvSpPr>
        <dsp:cNvPr id="0" name=""/>
        <dsp:cNvSpPr/>
      </dsp:nvSpPr>
      <dsp:spPr>
        <a:xfrm>
          <a:off x="1319510" y="2060971"/>
          <a:ext cx="1199554" cy="719732"/>
        </a:xfrm>
        <a:prstGeom prst="rect">
          <a:avLst/>
        </a:prstGeom>
        <a:solidFill>
          <a:schemeClr val="accent2">
            <a:alpha val="90000"/>
            <a:hueOff val="0"/>
            <a:satOff val="0"/>
            <a:lumOff val="0"/>
            <a:alpha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Increase potential to leave a legacy</a:t>
          </a:r>
        </a:p>
      </dsp:txBody>
      <dsp:txXfrm>
        <a:off x="1319510" y="2060971"/>
        <a:ext cx="1199554" cy="719732"/>
      </dsp:txXfrm>
    </dsp:sp>
    <dsp:sp modelId="{FD16BC19-200F-46FF-A9DB-068088AD2CBA}">
      <dsp:nvSpPr>
        <dsp:cNvPr id="0" name=""/>
        <dsp:cNvSpPr/>
      </dsp:nvSpPr>
      <dsp:spPr>
        <a:xfrm>
          <a:off x="2639020" y="2060971"/>
          <a:ext cx="1199554" cy="719732"/>
        </a:xfrm>
        <a:prstGeom prst="rect">
          <a:avLst/>
        </a:prstGeom>
        <a:solidFill>
          <a:schemeClr val="accent2">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More resources provided</a:t>
          </a:r>
        </a:p>
      </dsp:txBody>
      <dsp:txXfrm>
        <a:off x="2639020" y="2060971"/>
        <a:ext cx="1199554" cy="7197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723AA6-BCC4-4E98-BB7F-4ABAF618C5F7}">
      <dsp:nvSpPr>
        <dsp:cNvPr id="0" name=""/>
        <dsp:cNvSpPr/>
      </dsp:nvSpPr>
      <dsp:spPr>
        <a:xfrm>
          <a:off x="0" y="395882"/>
          <a:ext cx="1199554" cy="719732"/>
        </a:xfrm>
        <a:prstGeom prst="rect">
          <a:avLst/>
        </a:prstGeom>
        <a:solidFill>
          <a:schemeClr val="accent6">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Better access to knowledge</a:t>
          </a:r>
        </a:p>
      </dsp:txBody>
      <dsp:txXfrm>
        <a:off x="0" y="395882"/>
        <a:ext cx="1199554" cy="719732"/>
      </dsp:txXfrm>
    </dsp:sp>
    <dsp:sp modelId="{0AA1CF4B-29FB-49B1-8E70-F0D50FFA9B01}">
      <dsp:nvSpPr>
        <dsp:cNvPr id="0" name=""/>
        <dsp:cNvSpPr/>
      </dsp:nvSpPr>
      <dsp:spPr>
        <a:xfrm>
          <a:off x="1319510" y="395882"/>
          <a:ext cx="1199554" cy="719732"/>
        </a:xfrm>
        <a:prstGeom prst="rect">
          <a:avLst/>
        </a:prstGeom>
        <a:solidFill>
          <a:schemeClr val="accent6">
            <a:alpha val="90000"/>
            <a:hueOff val="0"/>
            <a:satOff val="0"/>
            <a:lumOff val="0"/>
            <a:alphaOff val="-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Improved decision-making</a:t>
          </a:r>
        </a:p>
      </dsp:txBody>
      <dsp:txXfrm>
        <a:off x="1319510" y="395882"/>
        <a:ext cx="1199554" cy="719732"/>
      </dsp:txXfrm>
    </dsp:sp>
    <dsp:sp modelId="{89644180-0766-48FD-9FC6-EF2482B32CCF}">
      <dsp:nvSpPr>
        <dsp:cNvPr id="0" name=""/>
        <dsp:cNvSpPr/>
      </dsp:nvSpPr>
      <dsp:spPr>
        <a:xfrm>
          <a:off x="2639020" y="395882"/>
          <a:ext cx="1199554" cy="719732"/>
        </a:xfrm>
        <a:prstGeom prst="rect">
          <a:avLst/>
        </a:prstGeom>
        <a:solidFill>
          <a:schemeClr val="accent6">
            <a:alpha val="90000"/>
            <a:hueOff val="0"/>
            <a:satOff val="0"/>
            <a:lumOff val="0"/>
            <a:alphaOff val="-1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Improved policies</a:t>
          </a:r>
        </a:p>
      </dsp:txBody>
      <dsp:txXfrm>
        <a:off x="2639020" y="395882"/>
        <a:ext cx="1199554" cy="719732"/>
      </dsp:txXfrm>
    </dsp:sp>
    <dsp:sp modelId="{65C7454B-F01E-4E7E-B883-91E245887F4E}">
      <dsp:nvSpPr>
        <dsp:cNvPr id="0" name=""/>
        <dsp:cNvSpPr/>
      </dsp:nvSpPr>
      <dsp:spPr>
        <a:xfrm>
          <a:off x="0" y="1235570"/>
          <a:ext cx="1199554" cy="719732"/>
        </a:xfrm>
        <a:prstGeom prst="rect">
          <a:avLst/>
        </a:prstGeom>
        <a:solidFill>
          <a:schemeClr val="accent6">
            <a:alpha val="90000"/>
            <a:hueOff val="0"/>
            <a:satOff val="0"/>
            <a:lumOff val="0"/>
            <a:alphaOff val="-1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Access to better technologies</a:t>
          </a:r>
        </a:p>
      </dsp:txBody>
      <dsp:txXfrm>
        <a:off x="0" y="1235570"/>
        <a:ext cx="1199554" cy="719732"/>
      </dsp:txXfrm>
    </dsp:sp>
    <dsp:sp modelId="{C5AC2681-CB1F-4095-8AB1-862DD09FE50C}">
      <dsp:nvSpPr>
        <dsp:cNvPr id="0" name=""/>
        <dsp:cNvSpPr/>
      </dsp:nvSpPr>
      <dsp:spPr>
        <a:xfrm>
          <a:off x="1319510" y="1235570"/>
          <a:ext cx="1199554" cy="719732"/>
        </a:xfrm>
        <a:prstGeom prst="rect">
          <a:avLst/>
        </a:prstGeom>
        <a:solidFill>
          <a:schemeClr val="accent6">
            <a:alpha val="90000"/>
            <a:hueOff val="0"/>
            <a:satOff val="0"/>
            <a:lumOff val="0"/>
            <a:alphaOff val="-2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Opportunities for learning</a:t>
          </a:r>
        </a:p>
      </dsp:txBody>
      <dsp:txXfrm>
        <a:off x="1319510" y="1235570"/>
        <a:ext cx="1199554" cy="719732"/>
      </dsp:txXfrm>
    </dsp:sp>
    <dsp:sp modelId="{2DB74F4E-3805-4988-9896-90EDC76D93F5}">
      <dsp:nvSpPr>
        <dsp:cNvPr id="0" name=""/>
        <dsp:cNvSpPr/>
      </dsp:nvSpPr>
      <dsp:spPr>
        <a:xfrm>
          <a:off x="2639020" y="1235570"/>
          <a:ext cx="1199554" cy="719732"/>
        </a:xfrm>
        <a:prstGeom prst="rect">
          <a:avLst/>
        </a:prstGeom>
        <a:solidFill>
          <a:schemeClr val="accent6">
            <a:alpha val="90000"/>
            <a:hueOff val="0"/>
            <a:satOff val="0"/>
            <a:lumOff val="0"/>
            <a:alphaOff val="-2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Business opportunities</a:t>
          </a:r>
        </a:p>
      </dsp:txBody>
      <dsp:txXfrm>
        <a:off x="2639020" y="1235570"/>
        <a:ext cx="1199554" cy="719732"/>
      </dsp:txXfrm>
    </dsp:sp>
    <dsp:sp modelId="{4CCC213C-BED2-4C2A-AAF1-0986CAF2E49D}">
      <dsp:nvSpPr>
        <dsp:cNvPr id="0" name=""/>
        <dsp:cNvSpPr/>
      </dsp:nvSpPr>
      <dsp:spPr>
        <a:xfrm>
          <a:off x="0" y="2075258"/>
          <a:ext cx="1199554" cy="719732"/>
        </a:xfrm>
        <a:prstGeom prst="rect">
          <a:avLst/>
        </a:prstGeom>
        <a:solidFill>
          <a:schemeClr val="accent6">
            <a:alpha val="90000"/>
            <a:hueOff val="0"/>
            <a:satOff val="0"/>
            <a:lumOff val="0"/>
            <a:alphaOff val="-3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Sense of inclusion, involvement and ownership</a:t>
          </a:r>
        </a:p>
      </dsp:txBody>
      <dsp:txXfrm>
        <a:off x="0" y="2075258"/>
        <a:ext cx="1199554" cy="719732"/>
      </dsp:txXfrm>
    </dsp:sp>
    <dsp:sp modelId="{87D22A00-37A2-49DA-ABDF-756AC04D0400}">
      <dsp:nvSpPr>
        <dsp:cNvPr id="0" name=""/>
        <dsp:cNvSpPr/>
      </dsp:nvSpPr>
      <dsp:spPr>
        <a:xfrm>
          <a:off x="1319510" y="2075258"/>
          <a:ext cx="1199554" cy="719732"/>
        </a:xfrm>
        <a:prstGeom prst="rect">
          <a:avLst/>
        </a:prstGeom>
        <a:solidFill>
          <a:schemeClr val="accent6">
            <a:alpha val="90000"/>
            <a:hueOff val="0"/>
            <a:satOff val="0"/>
            <a:lumOff val="0"/>
            <a:alphaOff val="-3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Opportunities to be paid for providing data or resources</a:t>
          </a:r>
        </a:p>
      </dsp:txBody>
      <dsp:txXfrm>
        <a:off x="1319510" y="2075258"/>
        <a:ext cx="1199554" cy="719732"/>
      </dsp:txXfrm>
    </dsp:sp>
    <dsp:sp modelId="{F3081F90-DCBF-4582-AF31-28C46332A8D2}">
      <dsp:nvSpPr>
        <dsp:cNvPr id="0" name=""/>
        <dsp:cNvSpPr/>
      </dsp:nvSpPr>
      <dsp:spPr>
        <a:xfrm>
          <a:off x="2639020" y="2075258"/>
          <a:ext cx="1199554" cy="719732"/>
        </a:xfrm>
        <a:prstGeom prst="rect">
          <a:avLst/>
        </a:prstGeom>
        <a:solidFill>
          <a:schemeClr val="accent6">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Opportunities to influence or drive research</a:t>
          </a:r>
        </a:p>
      </dsp:txBody>
      <dsp:txXfrm>
        <a:off x="2639020" y="2075258"/>
        <a:ext cx="1199554" cy="7197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723AA6-BCC4-4E98-BB7F-4ABAF618C5F7}">
      <dsp:nvSpPr>
        <dsp:cNvPr id="0" name=""/>
        <dsp:cNvSpPr/>
      </dsp:nvSpPr>
      <dsp:spPr>
        <a:xfrm>
          <a:off x="0" y="381595"/>
          <a:ext cx="1199554" cy="719732"/>
        </a:xfrm>
        <a:prstGeom prst="rect">
          <a:avLst/>
        </a:prstGeom>
        <a:solidFill>
          <a:schemeClr val="accent5">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Better knowledge applied in policy and practice</a:t>
          </a:r>
        </a:p>
      </dsp:txBody>
      <dsp:txXfrm>
        <a:off x="0" y="381595"/>
        <a:ext cx="1199554" cy="719732"/>
      </dsp:txXfrm>
    </dsp:sp>
    <dsp:sp modelId="{0AA1CF4B-29FB-49B1-8E70-F0D50FFA9B01}">
      <dsp:nvSpPr>
        <dsp:cNvPr id="0" name=""/>
        <dsp:cNvSpPr/>
      </dsp:nvSpPr>
      <dsp:spPr>
        <a:xfrm>
          <a:off x="1319510" y="381595"/>
          <a:ext cx="1199554" cy="719732"/>
        </a:xfrm>
        <a:prstGeom prst="rect">
          <a:avLst/>
        </a:prstGeom>
        <a:solidFill>
          <a:schemeClr val="accent5">
            <a:alpha val="90000"/>
            <a:hueOff val="0"/>
            <a:satOff val="0"/>
            <a:lumOff val="0"/>
            <a:alphaOff val="-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Reduced barriers between science and society</a:t>
          </a:r>
        </a:p>
      </dsp:txBody>
      <dsp:txXfrm>
        <a:off x="1319510" y="381595"/>
        <a:ext cx="1199554" cy="719732"/>
      </dsp:txXfrm>
    </dsp:sp>
    <dsp:sp modelId="{89644180-0766-48FD-9FC6-EF2482B32CCF}">
      <dsp:nvSpPr>
        <dsp:cNvPr id="0" name=""/>
        <dsp:cNvSpPr/>
      </dsp:nvSpPr>
      <dsp:spPr>
        <a:xfrm>
          <a:off x="2639020" y="381595"/>
          <a:ext cx="1199554" cy="719732"/>
        </a:xfrm>
        <a:prstGeom prst="rect">
          <a:avLst/>
        </a:prstGeom>
        <a:solidFill>
          <a:schemeClr val="accent5">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Improved trust and respect</a:t>
          </a:r>
        </a:p>
      </dsp:txBody>
      <dsp:txXfrm>
        <a:off x="2639020" y="381595"/>
        <a:ext cx="1199554" cy="719732"/>
      </dsp:txXfrm>
    </dsp:sp>
    <dsp:sp modelId="{65C7454B-F01E-4E7E-B883-91E245887F4E}">
      <dsp:nvSpPr>
        <dsp:cNvPr id="0" name=""/>
        <dsp:cNvSpPr/>
      </dsp:nvSpPr>
      <dsp:spPr>
        <a:xfrm>
          <a:off x="0" y="1221283"/>
          <a:ext cx="1199554" cy="719732"/>
        </a:xfrm>
        <a:prstGeom prst="rect">
          <a:avLst/>
        </a:prstGeom>
        <a:solidFill>
          <a:schemeClr val="accent5">
            <a:alpha val="90000"/>
            <a:hueOff val="0"/>
            <a:satOff val="0"/>
            <a:lumOff val="0"/>
            <a:alphaOff val="-2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Access to opportunities</a:t>
          </a:r>
        </a:p>
      </dsp:txBody>
      <dsp:txXfrm>
        <a:off x="0" y="1221283"/>
        <a:ext cx="1199554" cy="719732"/>
      </dsp:txXfrm>
    </dsp:sp>
    <dsp:sp modelId="{C5AC2681-CB1F-4095-8AB1-862DD09FE50C}">
      <dsp:nvSpPr>
        <dsp:cNvPr id="0" name=""/>
        <dsp:cNvSpPr/>
      </dsp:nvSpPr>
      <dsp:spPr>
        <a:xfrm>
          <a:off x="1319510" y="1221283"/>
          <a:ext cx="1199554" cy="719732"/>
        </a:xfrm>
        <a:prstGeom prst="rect">
          <a:avLst/>
        </a:prstGeom>
        <a:solidFill>
          <a:schemeClr val="accent5">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Better evidence</a:t>
          </a:r>
        </a:p>
      </dsp:txBody>
      <dsp:txXfrm>
        <a:off x="1319510" y="1221283"/>
        <a:ext cx="1199554" cy="719732"/>
      </dsp:txXfrm>
    </dsp:sp>
    <dsp:sp modelId="{2DB74F4E-3805-4988-9896-90EDC76D93F5}">
      <dsp:nvSpPr>
        <dsp:cNvPr id="0" name=""/>
        <dsp:cNvSpPr/>
      </dsp:nvSpPr>
      <dsp:spPr>
        <a:xfrm>
          <a:off x="2639020" y="1221283"/>
          <a:ext cx="1199554" cy="719732"/>
        </a:xfrm>
        <a:prstGeom prst="rect">
          <a:avLst/>
        </a:prstGeom>
        <a:solidFill>
          <a:schemeClr val="accent5">
            <a:alpha val="90000"/>
            <a:hueOff val="0"/>
            <a:satOff val="0"/>
            <a:lumOff val="0"/>
            <a:alphaOff val="-3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Shared responsibility and decision-making</a:t>
          </a:r>
        </a:p>
      </dsp:txBody>
      <dsp:txXfrm>
        <a:off x="2639020" y="1221283"/>
        <a:ext cx="1199554" cy="719732"/>
      </dsp:txXfrm>
    </dsp:sp>
    <dsp:sp modelId="{4CCC213C-BED2-4C2A-AAF1-0986CAF2E49D}">
      <dsp:nvSpPr>
        <dsp:cNvPr id="0" name=""/>
        <dsp:cNvSpPr/>
      </dsp:nvSpPr>
      <dsp:spPr>
        <a:xfrm>
          <a:off x="1319510" y="2060971"/>
          <a:ext cx="1199554" cy="719732"/>
        </a:xfrm>
        <a:prstGeom prst="rect">
          <a:avLst/>
        </a:prstGeom>
        <a:solidFill>
          <a:schemeClr val="accent5">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rtl="0">
            <a:lnSpc>
              <a:spcPct val="90000"/>
            </a:lnSpc>
            <a:spcBef>
              <a:spcPct val="0"/>
            </a:spcBef>
            <a:spcAft>
              <a:spcPct val="35000"/>
            </a:spcAft>
            <a:buNone/>
          </a:pPr>
          <a:r>
            <a:rPr lang="en-US" sz="1100" kern="1200">
              <a:latin typeface="Lato"/>
              <a:ea typeface="Lato"/>
              <a:cs typeface="Lato"/>
            </a:rPr>
            <a:t> More relevant and more inclusive research</a:t>
          </a:r>
        </a:p>
      </dsp:txBody>
      <dsp:txXfrm>
        <a:off x="1319510" y="2060971"/>
        <a:ext cx="1199554" cy="71973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866F71-EEE8-469E-9DC3-5F10EF053E08}" type="datetimeFigureOut">
              <a:t>11/3/22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E79B1B-EC0D-4C76-81FD-7AAED1DE532C}" type="slidenum">
              <a:t>‹#›</a:t>
            </a:fld>
            <a:endParaRPr lang="en-US"/>
          </a:p>
        </p:txBody>
      </p:sp>
    </p:spTree>
    <p:extLst>
      <p:ext uri="{BB962C8B-B14F-4D97-AF65-F5344CB8AC3E}">
        <p14:creationId xmlns:p14="http://schemas.microsoft.com/office/powerpoint/2010/main" val="712039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Disclaimers: </a:t>
            </a:r>
            <a:endParaRPr lang="en-US" dirty="0"/>
          </a:p>
          <a:p>
            <a:pPr>
              <a:defRPr/>
            </a:pPr>
            <a:r>
              <a:rPr lang="en-US" i="1" dirty="0"/>
              <a:t>- The information, photos, figures and data used are created in the OPERANDUM project, unless another source is mentioned. </a:t>
            </a:r>
            <a:endParaRPr lang="en-US" dirty="0"/>
          </a:p>
          <a:p>
            <a:pPr>
              <a:defRPr/>
            </a:pPr>
            <a:r>
              <a:rPr lang="en-US" i="1" dirty="0"/>
              <a:t>- Editable versions of all training units are available upon request. Please contact OPERANDUM by filling out the contact form on the website: https://</a:t>
            </a:r>
            <a:r>
              <a:rPr lang="en-US" i="1" dirty="0" err="1"/>
              <a:t>www.operandum-project.eu</a:t>
            </a:r>
            <a:r>
              <a:rPr lang="en-US" i="1" dirty="0"/>
              <a:t>/contact/ </a:t>
            </a: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1</a:t>
            </a:fld>
            <a:endParaRPr lang="en-IE"/>
          </a:p>
        </p:txBody>
      </p:sp>
    </p:spTree>
    <p:extLst>
      <p:ext uri="{BB962C8B-B14F-4D97-AF65-F5344CB8AC3E}">
        <p14:creationId xmlns:p14="http://schemas.microsoft.com/office/powerpoint/2010/main" val="2377278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sz="1200" b="0" dirty="0">
              <a:solidFill>
                <a:srgbClr val="00A7E2"/>
              </a:solidFill>
              <a:latin typeface="+mn-lt"/>
              <a:ea typeface="Lato"/>
              <a:cs typeface="Arial"/>
            </a:endParaRPr>
          </a:p>
          <a:p>
            <a:pPr marL="285750" marR="0" lvl="0"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fi-FI" sz="1200" b="0" dirty="0" err="1">
                <a:latin typeface="+mn-lt"/>
                <a:ea typeface="Lato"/>
                <a:cs typeface="Lato"/>
              </a:rPr>
              <a:t>Depending</a:t>
            </a:r>
            <a:r>
              <a:rPr lang="fi-FI" sz="1200" b="0" dirty="0">
                <a:latin typeface="+mn-lt"/>
                <a:ea typeface="Lato"/>
                <a:cs typeface="Lato"/>
              </a:rPr>
              <a:t> on </a:t>
            </a:r>
            <a:r>
              <a:rPr lang="fi-FI" sz="1200" b="0" dirty="0" err="1">
                <a:latin typeface="+mn-lt"/>
                <a:ea typeface="Lato"/>
                <a:cs typeface="Lato"/>
              </a:rPr>
              <a:t>the</a:t>
            </a:r>
            <a:r>
              <a:rPr lang="fi-FI" sz="1200" b="0" dirty="0">
                <a:latin typeface="+mn-lt"/>
                <a:ea typeface="Lato"/>
                <a:cs typeface="Lato"/>
              </a:rPr>
              <a:t> </a:t>
            </a:r>
            <a:r>
              <a:rPr lang="fi-FI" sz="1200" b="0" dirty="0" err="1">
                <a:latin typeface="+mn-lt"/>
                <a:ea typeface="Lato"/>
                <a:cs typeface="Lato"/>
              </a:rPr>
              <a:t>stakeholder</a:t>
            </a:r>
            <a:r>
              <a:rPr lang="fi-FI" sz="1200" b="0" dirty="0">
                <a:latin typeface="+mn-lt"/>
                <a:ea typeface="Lato"/>
                <a:cs typeface="Lato"/>
              </a:rPr>
              <a:t> </a:t>
            </a:r>
            <a:r>
              <a:rPr lang="fi-FI" sz="1200" b="0" dirty="0" err="1">
                <a:latin typeface="+mn-lt"/>
                <a:ea typeface="Lato"/>
                <a:cs typeface="Lato"/>
              </a:rPr>
              <a:t>group</a:t>
            </a:r>
            <a:r>
              <a:rPr lang="fi-FI" sz="1200" b="0" dirty="0">
                <a:latin typeface="+mn-lt"/>
                <a:ea typeface="Lato"/>
                <a:cs typeface="Lato"/>
              </a:rPr>
              <a:t>, </a:t>
            </a:r>
            <a:r>
              <a:rPr lang="fi-FI" sz="1200" b="0" dirty="0" err="1">
                <a:latin typeface="+mn-lt"/>
                <a:ea typeface="Lato"/>
                <a:cs typeface="Lato"/>
              </a:rPr>
              <a:t>the</a:t>
            </a:r>
            <a:r>
              <a:rPr lang="fi-FI" sz="1200" b="0" dirty="0">
                <a:latin typeface="+mn-lt"/>
                <a:ea typeface="Lato"/>
                <a:cs typeface="Lato"/>
              </a:rPr>
              <a:t> </a:t>
            </a:r>
            <a:r>
              <a:rPr lang="fi-FI" sz="1200" b="0" dirty="0" err="1">
                <a:latin typeface="+mn-lt"/>
                <a:ea typeface="Lato"/>
                <a:cs typeface="Lato"/>
              </a:rPr>
              <a:t>aim</a:t>
            </a:r>
            <a:r>
              <a:rPr lang="fi-FI" sz="1200" b="0" dirty="0">
                <a:latin typeface="+mn-lt"/>
                <a:ea typeface="Lato"/>
                <a:cs typeface="Lato"/>
              </a:rPr>
              <a:t> of </a:t>
            </a:r>
            <a:r>
              <a:rPr lang="en-GB" sz="1200" b="0" dirty="0">
                <a:solidFill>
                  <a:schemeClr val="bg1"/>
                </a:solidFill>
                <a:latin typeface="+mn-lt"/>
                <a:ea typeface="Lato"/>
                <a:cs typeface="Lato"/>
              </a:rPr>
              <a:t>OPERANDUMs co-creation and stakeholder engagement approach is</a:t>
            </a:r>
            <a:endParaRPr lang="en-GB" sz="1200" b="0" dirty="0">
              <a:solidFill>
                <a:schemeClr val="bg1"/>
              </a:solidFill>
              <a:latin typeface="+mn-lt"/>
              <a:ea typeface="Lato" panose="020F0502020204030203" pitchFamily="34" charset="0"/>
              <a:cs typeface="Lato" panose="020F0502020204030203" pitchFamily="34" charset="0"/>
            </a:endParaRPr>
          </a:p>
          <a:p>
            <a:endParaRPr lang="fi-FI" b="1" dirty="0">
              <a:solidFill>
                <a:srgbClr val="00A7E2"/>
              </a:solidFill>
              <a:latin typeface="Lato"/>
              <a:ea typeface="Lato"/>
              <a:cs typeface="Arial"/>
            </a:endParaRPr>
          </a:p>
          <a:p>
            <a:pPr marL="742950" lvl="1" indent="-285750">
              <a:lnSpc>
                <a:spcPct val="150000"/>
              </a:lnSpc>
              <a:buClr>
                <a:srgbClr val="00A7E2"/>
              </a:buClr>
              <a:buFont typeface="Arial,Sans-Serif"/>
              <a:buChar char="•"/>
            </a:pPr>
            <a:r>
              <a:rPr lang="fi-FI" dirty="0">
                <a:latin typeface="Lato"/>
                <a:ea typeface="Lato"/>
                <a:cs typeface="Lato"/>
              </a:rPr>
              <a:t>To </a:t>
            </a:r>
            <a:r>
              <a:rPr lang="fi-FI" dirty="0" err="1">
                <a:latin typeface="Lato"/>
                <a:ea typeface="Lato"/>
                <a:cs typeface="Lato"/>
              </a:rPr>
              <a:t>increase</a:t>
            </a:r>
            <a:r>
              <a:rPr lang="fi-FI" dirty="0">
                <a:latin typeface="Lato"/>
                <a:ea typeface="Lato"/>
                <a:cs typeface="Lato"/>
              </a:rPr>
              <a:t> </a:t>
            </a:r>
            <a:r>
              <a:rPr lang="fi-FI" dirty="0" err="1">
                <a:latin typeface="Lato"/>
                <a:ea typeface="Lato"/>
                <a:cs typeface="Lato"/>
              </a:rPr>
              <a:t>diversity</a:t>
            </a:r>
            <a:r>
              <a:rPr lang="fi-FI" dirty="0">
                <a:latin typeface="Lato"/>
                <a:ea typeface="Lato"/>
                <a:cs typeface="Lato"/>
              </a:rPr>
              <a:t> of </a:t>
            </a:r>
            <a:r>
              <a:rPr lang="fi-FI" dirty="0" err="1">
                <a:latin typeface="Lato"/>
                <a:ea typeface="Lato"/>
                <a:cs typeface="Lato"/>
              </a:rPr>
              <a:t>knowledge</a:t>
            </a:r>
            <a:r>
              <a:rPr lang="fi-FI" dirty="0">
                <a:latin typeface="Lato"/>
                <a:ea typeface="Lato"/>
                <a:cs typeface="Lato"/>
              </a:rPr>
              <a:t> in design and </a:t>
            </a:r>
            <a:r>
              <a:rPr lang="fi-FI" dirty="0" err="1">
                <a:latin typeface="Lato"/>
                <a:ea typeface="Lato"/>
                <a:cs typeface="Lato"/>
              </a:rPr>
              <a:t>development</a:t>
            </a:r>
            <a:r>
              <a:rPr lang="fi-FI" dirty="0">
                <a:latin typeface="Lato"/>
                <a:ea typeface="Lato"/>
                <a:cs typeface="Lato"/>
              </a:rPr>
              <a:t> of </a:t>
            </a:r>
            <a:r>
              <a:rPr lang="fi-FI" dirty="0" err="1">
                <a:latin typeface="Lato"/>
                <a:ea typeface="Lato"/>
                <a:cs typeface="Lato"/>
              </a:rPr>
              <a:t>NbS</a:t>
            </a:r>
            <a:r>
              <a:rPr lang="fi-FI" dirty="0">
                <a:latin typeface="Lato"/>
                <a:ea typeface="Lato"/>
                <a:cs typeface="Lato"/>
              </a:rPr>
              <a:t>;</a:t>
            </a:r>
          </a:p>
          <a:p>
            <a:pPr marL="742950" lvl="1" indent="-285750">
              <a:lnSpc>
                <a:spcPct val="150000"/>
              </a:lnSpc>
              <a:buClr>
                <a:srgbClr val="00A7E2"/>
              </a:buClr>
              <a:buFont typeface="Arial,Sans-Serif"/>
              <a:buChar char="•"/>
            </a:pPr>
            <a:r>
              <a:rPr lang="fi-FI" dirty="0">
                <a:latin typeface="Lato"/>
                <a:ea typeface="Lato"/>
                <a:cs typeface="Lato"/>
              </a:rPr>
              <a:t>To </a:t>
            </a:r>
            <a:r>
              <a:rPr lang="fi-FI" dirty="0" err="1">
                <a:latin typeface="Lato"/>
                <a:ea typeface="Lato"/>
                <a:cs typeface="Lato"/>
              </a:rPr>
              <a:t>keep</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stakeholders</a:t>
            </a:r>
            <a:r>
              <a:rPr lang="fi-FI" dirty="0">
                <a:latin typeface="Lato"/>
                <a:ea typeface="Lato"/>
                <a:cs typeface="Lato"/>
              </a:rPr>
              <a:t> </a:t>
            </a:r>
            <a:r>
              <a:rPr lang="fi-FI" dirty="0" err="1">
                <a:latin typeface="Lato"/>
                <a:ea typeface="Lato"/>
                <a:cs typeface="Lato"/>
              </a:rPr>
              <a:t>informed</a:t>
            </a:r>
            <a:r>
              <a:rPr lang="fi-FI" dirty="0">
                <a:latin typeface="Lato"/>
                <a:ea typeface="Lato"/>
                <a:cs typeface="Lato"/>
              </a:rPr>
              <a:t> and </a:t>
            </a:r>
            <a:r>
              <a:rPr lang="fi-FI" dirty="0" err="1">
                <a:latin typeface="Lato"/>
                <a:ea typeface="Lato"/>
                <a:cs typeface="Lato"/>
              </a:rPr>
              <a:t>updated</a:t>
            </a:r>
            <a:r>
              <a:rPr lang="fi-FI" dirty="0">
                <a:latin typeface="Lato"/>
                <a:ea typeface="Lato"/>
                <a:cs typeface="Lato"/>
              </a:rPr>
              <a:t>​; </a:t>
            </a:r>
          </a:p>
          <a:p>
            <a:pPr marL="742950" lvl="1" indent="-285750">
              <a:lnSpc>
                <a:spcPct val="150000"/>
              </a:lnSpc>
              <a:buClr>
                <a:srgbClr val="00A7E2"/>
              </a:buClr>
              <a:buFont typeface="Arial,Sans-Serif"/>
              <a:buChar char="•"/>
            </a:pPr>
            <a:r>
              <a:rPr lang="fi-FI" dirty="0" err="1">
                <a:latin typeface="Lato"/>
                <a:ea typeface="Lato"/>
                <a:cs typeface="Lato"/>
              </a:rPr>
              <a:t>Enhance</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learning</a:t>
            </a:r>
            <a:r>
              <a:rPr lang="fi-FI" dirty="0">
                <a:latin typeface="Lato"/>
                <a:ea typeface="Lato"/>
                <a:cs typeface="Lato"/>
              </a:rPr>
              <a:t> of </a:t>
            </a:r>
            <a:r>
              <a:rPr lang="fi-FI" dirty="0" err="1">
                <a:latin typeface="Lato"/>
                <a:ea typeface="Lato"/>
                <a:cs typeface="Lato"/>
              </a:rPr>
              <a:t>all</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stakeholders</a:t>
            </a:r>
            <a:r>
              <a:rPr lang="fi-FI" dirty="0">
                <a:latin typeface="Lato"/>
                <a:ea typeface="Lato"/>
                <a:cs typeface="Lato"/>
              </a:rPr>
              <a:t> </a:t>
            </a:r>
            <a:r>
              <a:rPr lang="fi-FI" dirty="0" err="1">
                <a:latin typeface="Lato"/>
                <a:ea typeface="Lato"/>
                <a:cs typeface="Lato"/>
              </a:rPr>
              <a:t>involved</a:t>
            </a:r>
            <a:r>
              <a:rPr lang="fi-FI" dirty="0">
                <a:latin typeface="Lato"/>
                <a:ea typeface="Lato"/>
                <a:cs typeface="Lato"/>
              </a:rPr>
              <a:t>;</a:t>
            </a:r>
            <a:endParaRPr lang="en-US" dirty="0">
              <a:latin typeface="Lato"/>
              <a:ea typeface="Lato"/>
              <a:cs typeface="Lato"/>
            </a:endParaRPr>
          </a:p>
          <a:p>
            <a:pPr marL="742950" lvl="1" indent="-285750">
              <a:lnSpc>
                <a:spcPct val="150000"/>
              </a:lnSpc>
              <a:buClr>
                <a:srgbClr val="00A7E2"/>
              </a:buClr>
              <a:buFont typeface="Arial,Sans-Serif"/>
              <a:buChar char="•"/>
            </a:pPr>
            <a:r>
              <a:rPr lang="fi-FI" dirty="0">
                <a:latin typeface="Lato"/>
                <a:ea typeface="Lato"/>
                <a:cs typeface="Lato"/>
              </a:rPr>
              <a:t>To </a:t>
            </a:r>
            <a:r>
              <a:rPr lang="fi-FI" dirty="0" err="1">
                <a:latin typeface="Lato"/>
                <a:ea typeface="Lato"/>
                <a:cs typeface="Lato"/>
              </a:rPr>
              <a:t>have</a:t>
            </a:r>
            <a:r>
              <a:rPr lang="fi-FI" dirty="0">
                <a:latin typeface="Lato"/>
                <a:ea typeface="Lato"/>
                <a:cs typeface="Lato"/>
              </a:rPr>
              <a:t> </a:t>
            </a:r>
            <a:r>
              <a:rPr lang="fi-FI" dirty="0" err="1">
                <a:latin typeface="Lato"/>
                <a:ea typeface="Lato"/>
                <a:cs typeface="Lato"/>
              </a:rPr>
              <a:t>their</a:t>
            </a:r>
            <a:r>
              <a:rPr lang="fi-FI" dirty="0">
                <a:latin typeface="Lato"/>
                <a:ea typeface="Lato"/>
                <a:cs typeface="Lato"/>
              </a:rPr>
              <a:t> </a:t>
            </a:r>
            <a:r>
              <a:rPr lang="fi-FI" dirty="0" err="1">
                <a:latin typeface="Lato"/>
                <a:ea typeface="Lato"/>
                <a:cs typeface="Lato"/>
              </a:rPr>
              <a:t>views</a:t>
            </a:r>
            <a:r>
              <a:rPr lang="fi-FI" dirty="0">
                <a:latin typeface="Lato"/>
                <a:ea typeface="Lato"/>
                <a:cs typeface="Lato"/>
              </a:rPr>
              <a:t> and feedback </a:t>
            </a:r>
            <a:r>
              <a:rPr lang="fi-FI" dirty="0" err="1">
                <a:latin typeface="Lato"/>
                <a:ea typeface="Lato"/>
                <a:cs typeface="Lato"/>
              </a:rPr>
              <a:t>throughout</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process</a:t>
            </a:r>
            <a:r>
              <a:rPr lang="fi-FI" dirty="0">
                <a:latin typeface="Lato"/>
                <a:ea typeface="Lato"/>
                <a:cs typeface="Lato"/>
              </a:rPr>
              <a:t> in </a:t>
            </a:r>
            <a:r>
              <a:rPr lang="fi-FI" dirty="0" err="1">
                <a:latin typeface="Lato"/>
                <a:ea typeface="Lato"/>
                <a:cs typeface="Lato"/>
              </a:rPr>
              <a:t>order</a:t>
            </a:r>
            <a:r>
              <a:rPr lang="fi-FI" dirty="0">
                <a:latin typeface="Lato"/>
                <a:ea typeface="Lato"/>
                <a:cs typeface="Lato"/>
              </a:rPr>
              <a:t> to </a:t>
            </a:r>
            <a:r>
              <a:rPr lang="fi-FI" dirty="0" err="1">
                <a:latin typeface="Lato"/>
                <a:ea typeface="Lato"/>
                <a:cs typeface="Lato"/>
              </a:rPr>
              <a:t>improve</a:t>
            </a:r>
            <a:r>
              <a:rPr lang="fi-FI" dirty="0">
                <a:latin typeface="Lato"/>
                <a:ea typeface="Lato"/>
                <a:cs typeface="Lato"/>
              </a:rPr>
              <a:t> it;</a:t>
            </a:r>
          </a:p>
          <a:p>
            <a:pPr marL="742950" marR="0" lvl="1"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fi-FI" dirty="0" err="1">
                <a:latin typeface="Lato"/>
                <a:ea typeface="Lato"/>
                <a:cs typeface="Lato"/>
              </a:rPr>
              <a:t>Improve</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social</a:t>
            </a:r>
            <a:r>
              <a:rPr lang="fi-FI" dirty="0">
                <a:latin typeface="Lato"/>
                <a:ea typeface="Lato"/>
                <a:cs typeface="Lato"/>
              </a:rPr>
              <a:t> </a:t>
            </a:r>
            <a:r>
              <a:rPr lang="fi-FI" dirty="0" err="1">
                <a:latin typeface="Lato"/>
                <a:ea typeface="Lato"/>
                <a:cs typeface="Lato"/>
              </a:rPr>
              <a:t>relevance</a:t>
            </a:r>
            <a:r>
              <a:rPr lang="fi-FI" dirty="0">
                <a:latin typeface="Lato"/>
                <a:ea typeface="Lato"/>
                <a:cs typeface="Lato"/>
              </a:rPr>
              <a:t>, </a:t>
            </a:r>
            <a:r>
              <a:rPr lang="fi-FI" dirty="0" err="1">
                <a:latin typeface="Lato"/>
                <a:ea typeface="Lato"/>
                <a:cs typeface="Lato"/>
              </a:rPr>
              <a:t>acceptance</a:t>
            </a:r>
            <a:r>
              <a:rPr lang="fi-FI" dirty="0">
                <a:latin typeface="Lato"/>
                <a:ea typeface="Lato"/>
                <a:cs typeface="Lato"/>
              </a:rPr>
              <a:t> and </a:t>
            </a:r>
            <a:r>
              <a:rPr lang="fi-FI" dirty="0" err="1">
                <a:latin typeface="Lato"/>
                <a:ea typeface="Lato"/>
                <a:cs typeface="Lato"/>
              </a:rPr>
              <a:t>sense</a:t>
            </a:r>
            <a:r>
              <a:rPr lang="fi-FI" dirty="0">
                <a:latin typeface="Lato"/>
                <a:ea typeface="Lato"/>
                <a:cs typeface="Lato"/>
              </a:rPr>
              <a:t> of </a:t>
            </a:r>
            <a:r>
              <a:rPr lang="fi-FI" dirty="0" err="1">
                <a:latin typeface="Lato"/>
                <a:ea typeface="Lato"/>
                <a:cs typeface="Lato"/>
              </a:rPr>
              <a:t>ownership</a:t>
            </a:r>
            <a:r>
              <a:rPr lang="fi-FI" dirty="0">
                <a:latin typeface="Lato"/>
                <a:ea typeface="Lato"/>
                <a:cs typeface="Lato"/>
              </a:rPr>
              <a:t> and </a:t>
            </a:r>
            <a:r>
              <a:rPr lang="fi-FI" dirty="0" err="1">
                <a:latin typeface="Lato"/>
                <a:ea typeface="Lato"/>
                <a:cs typeface="Lato"/>
              </a:rPr>
              <a:t>responsibility</a:t>
            </a:r>
            <a:r>
              <a:rPr lang="fi-FI" dirty="0">
                <a:latin typeface="Lato"/>
                <a:ea typeface="Lato"/>
                <a:cs typeface="Lato"/>
              </a:rPr>
              <a:t> of </a:t>
            </a:r>
            <a:r>
              <a:rPr lang="fi-FI" dirty="0" err="1">
                <a:latin typeface="Lato"/>
                <a:ea typeface="Lato"/>
                <a:cs typeface="Lato"/>
              </a:rPr>
              <a:t>NbS</a:t>
            </a:r>
            <a:r>
              <a:rPr lang="fi-FI" dirty="0">
                <a:latin typeface="Lato"/>
                <a:ea typeface="Lato"/>
                <a:cs typeface="Lato"/>
              </a:rPr>
              <a:t>;</a:t>
            </a:r>
          </a:p>
          <a:p>
            <a:pPr marL="742950" lvl="1" indent="-285750">
              <a:lnSpc>
                <a:spcPct val="150000"/>
              </a:lnSpc>
              <a:buClr>
                <a:srgbClr val="00A7E2"/>
              </a:buClr>
              <a:buFont typeface="Arial,Sans-Serif"/>
              <a:buChar char="•"/>
            </a:pPr>
            <a:endParaRPr lang="fi-FI" sz="1200" b="0" dirty="0">
              <a:latin typeface="+mn-lt"/>
              <a:ea typeface="Lato"/>
              <a:cs typeface="Lato"/>
            </a:endParaRPr>
          </a:p>
          <a:p>
            <a:endParaRPr lang="en-US" b="0" dirty="0">
              <a:latin typeface="+mn-lt"/>
            </a:endParaRPr>
          </a:p>
        </p:txBody>
      </p:sp>
      <p:sp>
        <p:nvSpPr>
          <p:cNvPr id="4" name="Slide Number Placeholder 3"/>
          <p:cNvSpPr>
            <a:spLocks noGrp="1"/>
          </p:cNvSpPr>
          <p:nvPr>
            <p:ph type="sldNum" sz="quarter" idx="5"/>
          </p:nvPr>
        </p:nvSpPr>
        <p:spPr/>
        <p:txBody>
          <a:bodyPr/>
          <a:lstStyle/>
          <a:p>
            <a:fld id="{55E79B1B-EC0D-4C76-81FD-7AAED1DE532C}" type="slidenum">
              <a:rPr lang="en-US"/>
              <a:t>10</a:t>
            </a:fld>
            <a:endParaRPr lang="en-US"/>
          </a:p>
        </p:txBody>
      </p:sp>
    </p:spTree>
    <p:extLst>
      <p:ext uri="{BB962C8B-B14F-4D97-AF65-F5344CB8AC3E}">
        <p14:creationId xmlns:p14="http://schemas.microsoft.com/office/powerpoint/2010/main" val="14225757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endParaRPr lang="fi-FI" sz="1200" b="0" dirty="0">
              <a:latin typeface="+mn-lt"/>
              <a:ea typeface="Lato"/>
              <a:cs typeface="Lato"/>
            </a:endParaRPr>
          </a:p>
          <a:p>
            <a:pPr marL="285750" marR="0" lvl="0"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fi-FI" sz="1200" b="0" dirty="0" err="1">
                <a:latin typeface="+mn-lt"/>
                <a:ea typeface="Lato"/>
                <a:cs typeface="Lato"/>
              </a:rPr>
              <a:t>The</a:t>
            </a:r>
            <a:r>
              <a:rPr lang="fi-FI" sz="1200" b="0" dirty="0">
                <a:latin typeface="+mn-lt"/>
                <a:ea typeface="Lato"/>
                <a:cs typeface="Lato"/>
              </a:rPr>
              <a:t> </a:t>
            </a:r>
            <a:r>
              <a:rPr lang="fi-FI" sz="1200" b="0" dirty="0" err="1">
                <a:latin typeface="+mn-lt"/>
                <a:ea typeface="Lato"/>
                <a:cs typeface="Lato"/>
              </a:rPr>
              <a:t>process</a:t>
            </a:r>
            <a:r>
              <a:rPr lang="fi-FI" sz="1200" b="0" dirty="0">
                <a:latin typeface="+mn-lt"/>
                <a:ea typeface="Lato"/>
                <a:cs typeface="Lato"/>
              </a:rPr>
              <a:t> </a:t>
            </a:r>
            <a:r>
              <a:rPr lang="fi-FI" sz="1200" b="0" dirty="0" err="1">
                <a:latin typeface="+mn-lt"/>
                <a:ea typeface="Lato"/>
                <a:cs typeface="Lato"/>
              </a:rPr>
              <a:t>consist</a:t>
            </a:r>
            <a:r>
              <a:rPr lang="fi-FI" sz="1200" b="0" dirty="0">
                <a:latin typeface="+mn-lt"/>
                <a:ea typeface="Lato"/>
                <a:cs typeface="Lato"/>
              </a:rPr>
              <a:t> of 3 </a:t>
            </a:r>
            <a:r>
              <a:rPr lang="fi-FI" sz="1200" b="0" dirty="0" err="1">
                <a:latin typeface="+mn-lt"/>
                <a:ea typeface="Lato"/>
                <a:cs typeface="Lato"/>
              </a:rPr>
              <a:t>phases</a:t>
            </a:r>
            <a:endParaRPr lang="fi-FI" sz="1200" b="0" dirty="0">
              <a:latin typeface="+mn-lt"/>
              <a:ea typeface="Lato"/>
              <a:cs typeface="Lato"/>
            </a:endParaRPr>
          </a:p>
          <a:p>
            <a:pPr marL="742950" marR="0" lvl="1"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fi-FI" sz="1200" b="0" dirty="0" err="1">
                <a:latin typeface="+mn-lt"/>
                <a:ea typeface="Lato"/>
                <a:cs typeface="Lato"/>
              </a:rPr>
              <a:t>Co</a:t>
            </a:r>
            <a:r>
              <a:rPr lang="fi-FI" sz="1200" b="0" dirty="0">
                <a:latin typeface="+mn-lt"/>
                <a:ea typeface="Lato"/>
                <a:cs typeface="Lato"/>
              </a:rPr>
              <a:t>-design (</a:t>
            </a:r>
            <a:r>
              <a:rPr lang="fi-FI" sz="1200" b="0" i="1" dirty="0" err="1">
                <a:latin typeface="+mn-lt"/>
                <a:ea typeface="Lato"/>
                <a:cs typeface="Lato"/>
              </a:rPr>
              <a:t>see</a:t>
            </a:r>
            <a:r>
              <a:rPr lang="fi-FI" sz="1200" b="0" i="1" dirty="0">
                <a:latin typeface="+mn-lt"/>
                <a:ea typeface="Lato"/>
                <a:cs typeface="Lato"/>
              </a:rPr>
              <a:t> </a:t>
            </a:r>
            <a:r>
              <a:rPr lang="fi-FI" sz="1200" b="0" i="1" dirty="0" err="1">
                <a:latin typeface="+mn-lt"/>
                <a:ea typeface="Lato"/>
                <a:cs typeface="Lato"/>
              </a:rPr>
              <a:t>slide</a:t>
            </a:r>
            <a:r>
              <a:rPr lang="fi-FI" sz="1200" b="0" dirty="0">
                <a:latin typeface="+mn-lt"/>
                <a:ea typeface="Lato"/>
                <a:cs typeface="Lato"/>
              </a:rPr>
              <a:t>)</a:t>
            </a:r>
          </a:p>
          <a:p>
            <a:pPr marL="1200150" marR="0" lvl="2"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fi-FI" sz="1200" b="0" dirty="0">
                <a:latin typeface="+mn-lt"/>
                <a:ea typeface="Lato"/>
                <a:cs typeface="Lato"/>
              </a:rPr>
              <a:t>Tools / </a:t>
            </a:r>
            <a:r>
              <a:rPr lang="fi-FI" sz="1200" b="0" dirty="0" err="1">
                <a:latin typeface="+mn-lt"/>
                <a:ea typeface="Lato"/>
                <a:cs typeface="Lato"/>
              </a:rPr>
              <a:t>methods</a:t>
            </a:r>
            <a:r>
              <a:rPr lang="fi-FI" sz="1200" b="0" dirty="0">
                <a:latin typeface="+mn-lt"/>
                <a:ea typeface="Lato"/>
                <a:cs typeface="Lato"/>
              </a:rPr>
              <a:t> </a:t>
            </a:r>
            <a:r>
              <a:rPr lang="fi-FI" sz="1200" b="0" dirty="0" err="1">
                <a:latin typeface="+mn-lt"/>
                <a:ea typeface="Lato"/>
                <a:cs typeface="Lato"/>
              </a:rPr>
              <a:t>used</a:t>
            </a:r>
            <a:r>
              <a:rPr lang="fi-FI" sz="1200" b="0" dirty="0">
                <a:latin typeface="+mn-lt"/>
                <a:ea typeface="Lato"/>
                <a:cs typeface="Lato"/>
              </a:rPr>
              <a:t> </a:t>
            </a:r>
            <a:r>
              <a:rPr lang="fi-FI" sz="1200" b="0" dirty="0" err="1">
                <a:latin typeface="+mn-lt"/>
                <a:ea typeface="Lato"/>
                <a:cs typeface="Lato"/>
              </a:rPr>
              <a:t>here</a:t>
            </a:r>
            <a:r>
              <a:rPr lang="fi-FI" sz="1200" b="0" dirty="0">
                <a:latin typeface="+mn-lt"/>
                <a:ea typeface="Lato"/>
                <a:cs typeface="Lato"/>
              </a:rPr>
              <a:t> </a:t>
            </a:r>
            <a:r>
              <a:rPr lang="fi-FI" sz="1200" b="0" dirty="0" err="1">
                <a:latin typeface="+mn-lt"/>
                <a:ea typeface="Lato"/>
                <a:cs typeface="Lato"/>
              </a:rPr>
              <a:t>could</a:t>
            </a:r>
            <a:r>
              <a:rPr lang="fi-FI" sz="1200" b="0" dirty="0">
                <a:latin typeface="+mn-lt"/>
                <a:ea typeface="Lato"/>
                <a:cs typeface="Lato"/>
              </a:rPr>
              <a:t> </a:t>
            </a:r>
            <a:r>
              <a:rPr lang="fi-FI" sz="1200" b="0" dirty="0" err="1">
                <a:latin typeface="+mn-lt"/>
                <a:ea typeface="Lato"/>
                <a:cs typeface="Lato"/>
              </a:rPr>
              <a:t>include</a:t>
            </a:r>
            <a:r>
              <a:rPr lang="fi-FI" sz="1200" b="0" dirty="0">
                <a:latin typeface="+mn-lt"/>
                <a:ea typeface="Lato"/>
                <a:cs typeface="Lato"/>
              </a:rPr>
              <a:t>:</a:t>
            </a:r>
            <a:endParaRPr lang="fi-FI" sz="1200" b="1" dirty="0">
              <a:latin typeface="Lato"/>
              <a:ea typeface="+mn-lt"/>
              <a:cs typeface="+mn-lt"/>
            </a:endParaRPr>
          </a:p>
          <a:p>
            <a:pPr marL="1657350" lvl="4" indent="-285750">
              <a:lnSpc>
                <a:spcPct val="80000"/>
              </a:lnSpc>
              <a:spcBef>
                <a:spcPts val="1000"/>
              </a:spcBef>
              <a:buFont typeface="Arial,Sans-Serif"/>
              <a:buChar char="•"/>
            </a:pPr>
            <a:r>
              <a:rPr lang="fi-FI" sz="1200" dirty="0" err="1">
                <a:latin typeface="Lato"/>
                <a:ea typeface="+mn-lt"/>
                <a:cs typeface="+mn-lt"/>
              </a:rPr>
              <a:t>Field</a:t>
            </a:r>
            <a:r>
              <a:rPr lang="fi-FI" sz="1200" dirty="0">
                <a:latin typeface="Lato"/>
                <a:ea typeface="+mn-lt"/>
                <a:cs typeface="+mn-lt"/>
              </a:rPr>
              <a:t> </a:t>
            </a:r>
            <a:r>
              <a:rPr lang="fi-FI" sz="1200" dirty="0" err="1">
                <a:latin typeface="Lato"/>
                <a:ea typeface="+mn-lt"/>
                <a:cs typeface="+mn-lt"/>
              </a:rPr>
              <a:t>trips</a:t>
            </a:r>
            <a:r>
              <a:rPr lang="fi-FI" sz="1200" dirty="0">
                <a:latin typeface="Lato"/>
                <a:ea typeface="+mn-lt"/>
                <a:cs typeface="+mn-lt"/>
              </a:rPr>
              <a:t>, Road </a:t>
            </a:r>
            <a:r>
              <a:rPr lang="fi-FI" sz="1200" dirty="0" err="1">
                <a:latin typeface="Lato"/>
                <a:ea typeface="+mn-lt"/>
                <a:cs typeface="+mn-lt"/>
              </a:rPr>
              <a:t>maps</a:t>
            </a:r>
            <a:endParaRPr lang="fi-FI" sz="1200" dirty="0">
              <a:latin typeface="Lato"/>
              <a:ea typeface="+mn-lt"/>
              <a:cs typeface="+mn-lt"/>
            </a:endParaRPr>
          </a:p>
          <a:p>
            <a:pPr marL="1657350" lvl="4" indent="-285750">
              <a:lnSpc>
                <a:spcPct val="80000"/>
              </a:lnSpc>
              <a:spcBef>
                <a:spcPts val="1000"/>
              </a:spcBef>
              <a:buFont typeface="Arial,Sans-Serif"/>
              <a:buChar char="•"/>
            </a:pPr>
            <a:r>
              <a:rPr lang="fi-FI" sz="1200" dirty="0">
                <a:latin typeface="Lato"/>
                <a:ea typeface="+mn-lt"/>
                <a:cs typeface="+mn-lt"/>
              </a:rPr>
              <a:t>Focus </a:t>
            </a:r>
            <a:r>
              <a:rPr lang="fi-FI" sz="1200" dirty="0" err="1">
                <a:latin typeface="Lato"/>
                <a:ea typeface="+mn-lt"/>
                <a:cs typeface="+mn-lt"/>
              </a:rPr>
              <a:t>group</a:t>
            </a:r>
            <a:r>
              <a:rPr lang="fi-FI" sz="1200" dirty="0">
                <a:latin typeface="Lato"/>
                <a:ea typeface="+mn-lt"/>
                <a:cs typeface="+mn-lt"/>
              </a:rPr>
              <a:t> </a:t>
            </a:r>
            <a:r>
              <a:rPr lang="fi-FI" sz="1200" dirty="0" err="1">
                <a:latin typeface="Lato"/>
                <a:ea typeface="+mn-lt"/>
                <a:cs typeface="+mn-lt"/>
              </a:rPr>
              <a:t>discussions</a:t>
            </a:r>
            <a:endParaRPr lang="fi-FI" sz="1200" dirty="0">
              <a:latin typeface="Lato"/>
              <a:ea typeface="+mn-lt"/>
              <a:cs typeface="+mn-lt"/>
            </a:endParaRPr>
          </a:p>
          <a:p>
            <a:pPr marL="1657350" lvl="4" indent="-285750">
              <a:lnSpc>
                <a:spcPct val="80000"/>
              </a:lnSpc>
              <a:spcBef>
                <a:spcPts val="1000"/>
              </a:spcBef>
              <a:buFont typeface="Arial,Sans-Serif"/>
              <a:buChar char="•"/>
            </a:pPr>
            <a:r>
              <a:rPr lang="fi-FI" sz="1200" dirty="0" err="1">
                <a:latin typeface="Lato"/>
                <a:ea typeface="+mn-lt"/>
                <a:cs typeface="+mn-lt"/>
              </a:rPr>
              <a:t>Participatory</a:t>
            </a:r>
            <a:r>
              <a:rPr lang="fi-FI" sz="1200" dirty="0">
                <a:latin typeface="Lato"/>
                <a:ea typeface="+mn-lt"/>
                <a:cs typeface="+mn-lt"/>
              </a:rPr>
              <a:t> </a:t>
            </a:r>
            <a:r>
              <a:rPr lang="fi-FI" sz="1200" dirty="0" err="1">
                <a:latin typeface="Lato"/>
                <a:ea typeface="+mn-lt"/>
                <a:cs typeface="+mn-lt"/>
              </a:rPr>
              <a:t>mapping</a:t>
            </a:r>
            <a:r>
              <a:rPr lang="fi-FI" sz="1200" dirty="0">
                <a:latin typeface="Lato"/>
                <a:ea typeface="+mn-lt"/>
                <a:cs typeface="+mn-lt"/>
              </a:rPr>
              <a:t>, </a:t>
            </a:r>
            <a:r>
              <a:rPr lang="fi-FI" sz="1200" dirty="0" err="1">
                <a:latin typeface="Lato"/>
                <a:ea typeface="+mn-lt"/>
                <a:cs typeface="+mn-lt"/>
              </a:rPr>
              <a:t>storytelling</a:t>
            </a:r>
            <a:r>
              <a:rPr lang="fi-FI" sz="1200" dirty="0">
                <a:latin typeface="Lato"/>
                <a:ea typeface="+mn-lt"/>
                <a:cs typeface="+mn-lt"/>
              </a:rPr>
              <a:t>, </a:t>
            </a:r>
            <a:r>
              <a:rPr lang="fi-FI" sz="1200" dirty="0" err="1">
                <a:latin typeface="Lato"/>
                <a:ea typeface="+mn-lt"/>
                <a:cs typeface="+mn-lt"/>
              </a:rPr>
              <a:t>fuzzy</a:t>
            </a:r>
            <a:r>
              <a:rPr lang="fi-FI" sz="1200" dirty="0">
                <a:latin typeface="Lato"/>
                <a:ea typeface="+mn-lt"/>
                <a:cs typeface="+mn-lt"/>
              </a:rPr>
              <a:t> </a:t>
            </a:r>
            <a:r>
              <a:rPr lang="fi-FI" sz="1200" dirty="0" err="1">
                <a:latin typeface="Lato"/>
                <a:ea typeface="+mn-lt"/>
                <a:cs typeface="+mn-lt"/>
              </a:rPr>
              <a:t>cognitive</a:t>
            </a:r>
            <a:r>
              <a:rPr lang="fi-FI" sz="1200" dirty="0">
                <a:latin typeface="Lato"/>
                <a:ea typeface="+mn-lt"/>
                <a:cs typeface="+mn-lt"/>
              </a:rPr>
              <a:t> </a:t>
            </a:r>
            <a:r>
              <a:rPr lang="fi-FI" sz="1200" dirty="0" err="1">
                <a:latin typeface="Lato"/>
                <a:ea typeface="+mn-lt"/>
                <a:cs typeface="+mn-lt"/>
              </a:rPr>
              <a:t>mapping</a:t>
            </a:r>
            <a:r>
              <a:rPr lang="fi-FI" sz="1200" dirty="0">
                <a:latin typeface="Lato"/>
                <a:ea typeface="+mn-lt"/>
                <a:cs typeface="+mn-lt"/>
              </a:rPr>
              <a:t>  </a:t>
            </a:r>
            <a:endParaRPr lang="en-US" sz="1200" dirty="0">
              <a:latin typeface="Lato"/>
              <a:ea typeface="+mn-lt"/>
              <a:cs typeface="+mn-lt"/>
            </a:endParaRPr>
          </a:p>
          <a:p>
            <a:pPr marL="1657350" lvl="4" indent="-285750">
              <a:lnSpc>
                <a:spcPct val="80000"/>
              </a:lnSpc>
              <a:spcBef>
                <a:spcPts val="1000"/>
              </a:spcBef>
              <a:buFont typeface="Arial,Sans-Serif"/>
              <a:buChar char="•"/>
            </a:pPr>
            <a:r>
              <a:rPr lang="fi-FI" sz="1200" dirty="0" err="1">
                <a:latin typeface="Lato"/>
                <a:ea typeface="+mn-lt"/>
                <a:cs typeface="+mn-lt"/>
              </a:rPr>
              <a:t>Role</a:t>
            </a:r>
            <a:r>
              <a:rPr lang="fi-FI" sz="1200" dirty="0">
                <a:latin typeface="Lato"/>
                <a:ea typeface="+mn-lt"/>
                <a:cs typeface="+mn-lt"/>
              </a:rPr>
              <a:t> </a:t>
            </a:r>
            <a:r>
              <a:rPr lang="fi-FI" sz="1200" dirty="0" err="1">
                <a:latin typeface="Lato"/>
                <a:ea typeface="+mn-lt"/>
                <a:cs typeface="+mn-lt"/>
              </a:rPr>
              <a:t>plays</a:t>
            </a:r>
            <a:r>
              <a:rPr lang="fi-FI" sz="1200" dirty="0">
                <a:latin typeface="Lato"/>
                <a:ea typeface="+mn-lt"/>
                <a:cs typeface="+mn-lt"/>
              </a:rPr>
              <a:t> </a:t>
            </a:r>
            <a:endParaRPr lang="en-US" sz="1200" dirty="0">
              <a:latin typeface="Lato"/>
              <a:ea typeface="+mn-lt"/>
              <a:cs typeface="+mn-lt"/>
            </a:endParaRPr>
          </a:p>
          <a:p>
            <a:pPr marL="1657350" marR="0" lvl="3"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endParaRPr lang="fi-FI" sz="1200" b="0" dirty="0">
              <a:latin typeface="+mn-lt"/>
              <a:ea typeface="Lato"/>
              <a:cs typeface="Lato"/>
            </a:endParaRPr>
          </a:p>
          <a:p>
            <a:pPr marL="742950" marR="0" lvl="1"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fi-FI" sz="1200" b="0" dirty="0" err="1">
                <a:latin typeface="+mn-lt"/>
                <a:ea typeface="Lato"/>
                <a:cs typeface="Lato"/>
              </a:rPr>
              <a:t>Co-development</a:t>
            </a:r>
            <a:r>
              <a:rPr lang="fi-FI" sz="1200" b="0" dirty="0">
                <a:latin typeface="+mn-lt"/>
                <a:ea typeface="Lato"/>
                <a:cs typeface="Lato"/>
              </a:rPr>
              <a:t> (</a:t>
            </a:r>
            <a:r>
              <a:rPr lang="fi-FI" sz="1200" b="0" i="1" dirty="0" err="1">
                <a:latin typeface="+mn-lt"/>
                <a:ea typeface="Lato"/>
                <a:cs typeface="Lato"/>
              </a:rPr>
              <a:t>see</a:t>
            </a:r>
            <a:r>
              <a:rPr lang="fi-FI" sz="1200" b="0" i="1" dirty="0">
                <a:latin typeface="+mn-lt"/>
                <a:ea typeface="Lato"/>
                <a:cs typeface="Lato"/>
              </a:rPr>
              <a:t> </a:t>
            </a:r>
            <a:r>
              <a:rPr lang="fi-FI" sz="1200" b="0" i="1" dirty="0" err="1">
                <a:latin typeface="+mn-lt"/>
                <a:ea typeface="Lato"/>
                <a:cs typeface="Lato"/>
              </a:rPr>
              <a:t>slide</a:t>
            </a:r>
            <a:r>
              <a:rPr lang="fi-FI" sz="1200" b="0" dirty="0">
                <a:latin typeface="+mn-lt"/>
                <a:ea typeface="Lato"/>
                <a:cs typeface="Lato"/>
              </a:rPr>
              <a:t>)</a:t>
            </a:r>
          </a:p>
          <a:p>
            <a:pPr marL="1200150" marR="0" lvl="2"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fi-FI" sz="1200" b="0" dirty="0">
                <a:latin typeface="+mn-lt"/>
                <a:ea typeface="Lato"/>
                <a:cs typeface="Lato"/>
              </a:rPr>
              <a:t>Tools / </a:t>
            </a:r>
            <a:r>
              <a:rPr lang="fi-FI" sz="1200" b="0" dirty="0" err="1">
                <a:latin typeface="+mn-lt"/>
                <a:ea typeface="Lato"/>
                <a:cs typeface="Lato"/>
              </a:rPr>
              <a:t>methods</a:t>
            </a:r>
            <a:r>
              <a:rPr lang="fi-FI" sz="1200" b="0" dirty="0">
                <a:latin typeface="+mn-lt"/>
                <a:ea typeface="Lato"/>
                <a:cs typeface="Lato"/>
              </a:rPr>
              <a:t> </a:t>
            </a:r>
            <a:r>
              <a:rPr lang="fi-FI" sz="1200" b="0" dirty="0" err="1">
                <a:latin typeface="+mn-lt"/>
                <a:ea typeface="Lato"/>
                <a:cs typeface="Lato"/>
              </a:rPr>
              <a:t>used</a:t>
            </a:r>
            <a:r>
              <a:rPr lang="fi-FI" sz="1200" b="0" dirty="0">
                <a:latin typeface="+mn-lt"/>
                <a:ea typeface="Lato"/>
                <a:cs typeface="Lato"/>
              </a:rPr>
              <a:t> </a:t>
            </a:r>
            <a:r>
              <a:rPr lang="fi-FI" sz="1200" b="0" dirty="0" err="1">
                <a:latin typeface="+mn-lt"/>
                <a:ea typeface="Lato"/>
                <a:cs typeface="Lato"/>
              </a:rPr>
              <a:t>here</a:t>
            </a:r>
            <a:r>
              <a:rPr lang="fi-FI" sz="1200" b="0" dirty="0">
                <a:latin typeface="+mn-lt"/>
                <a:ea typeface="Lato"/>
                <a:cs typeface="Lato"/>
              </a:rPr>
              <a:t> </a:t>
            </a:r>
            <a:r>
              <a:rPr lang="fi-FI" sz="1200" b="0" dirty="0" err="1">
                <a:latin typeface="+mn-lt"/>
                <a:ea typeface="Lato"/>
                <a:cs typeface="Lato"/>
              </a:rPr>
              <a:t>could</a:t>
            </a:r>
            <a:r>
              <a:rPr lang="fi-FI" sz="1200" b="0" dirty="0">
                <a:latin typeface="+mn-lt"/>
                <a:ea typeface="Lato"/>
                <a:cs typeface="Lato"/>
              </a:rPr>
              <a:t> </a:t>
            </a:r>
            <a:r>
              <a:rPr lang="fi-FI" sz="1200" b="0" dirty="0" err="1">
                <a:latin typeface="+mn-lt"/>
                <a:ea typeface="Lato"/>
                <a:cs typeface="Lato"/>
              </a:rPr>
              <a:t>include</a:t>
            </a:r>
            <a:r>
              <a:rPr lang="fi-FI" sz="1200" b="0" dirty="0">
                <a:latin typeface="+mn-lt"/>
                <a:ea typeface="Lato"/>
                <a:cs typeface="Lato"/>
              </a:rPr>
              <a:t>:</a:t>
            </a:r>
            <a:endParaRPr lang="fi-FI" sz="1000" b="1" dirty="0">
              <a:latin typeface="Lato"/>
              <a:ea typeface="+mn-lt"/>
              <a:cs typeface="+mn-lt"/>
            </a:endParaRPr>
          </a:p>
          <a:p>
            <a:pPr marL="1657350" lvl="3" indent="-285750">
              <a:lnSpc>
                <a:spcPct val="80000"/>
              </a:lnSpc>
              <a:spcBef>
                <a:spcPts val="1000"/>
              </a:spcBef>
              <a:buFont typeface="Arial,Sans-Serif"/>
              <a:buChar char="•"/>
            </a:pPr>
            <a:r>
              <a:rPr lang="fi-FI" sz="1200" dirty="0" err="1">
                <a:latin typeface="Lato"/>
                <a:ea typeface="+mn-lt"/>
                <a:cs typeface="+mn-lt"/>
              </a:rPr>
              <a:t>Scenario</a:t>
            </a:r>
            <a:r>
              <a:rPr lang="fi-FI" sz="1200" dirty="0">
                <a:latin typeface="Lato"/>
                <a:ea typeface="+mn-lt"/>
                <a:cs typeface="+mn-lt"/>
              </a:rPr>
              <a:t> </a:t>
            </a:r>
            <a:r>
              <a:rPr lang="fi-FI" sz="1200" dirty="0" err="1">
                <a:latin typeface="Lato"/>
                <a:ea typeface="+mn-lt"/>
                <a:cs typeface="+mn-lt"/>
              </a:rPr>
              <a:t>planning</a:t>
            </a:r>
            <a:r>
              <a:rPr lang="fi-FI" sz="1200" dirty="0">
                <a:latin typeface="Lato"/>
                <a:ea typeface="+mn-lt"/>
                <a:cs typeface="+mn-lt"/>
              </a:rPr>
              <a:t> </a:t>
            </a:r>
            <a:r>
              <a:rPr lang="fi-FI" sz="1200" dirty="0" err="1">
                <a:latin typeface="Lato"/>
                <a:ea typeface="+mn-lt"/>
                <a:cs typeface="+mn-lt"/>
              </a:rPr>
              <a:t>methods</a:t>
            </a:r>
            <a:r>
              <a:rPr lang="fi-FI" sz="1200" dirty="0">
                <a:latin typeface="Lato"/>
                <a:ea typeface="+mn-lt"/>
                <a:cs typeface="+mn-lt"/>
              </a:rPr>
              <a:t> </a:t>
            </a:r>
            <a:endParaRPr lang="en-US" sz="1200" dirty="0">
              <a:latin typeface="Lato"/>
              <a:ea typeface="+mn-lt"/>
              <a:cs typeface="+mn-lt"/>
            </a:endParaRPr>
          </a:p>
          <a:p>
            <a:pPr marL="1657350" lvl="3" indent="-285750">
              <a:lnSpc>
                <a:spcPct val="80000"/>
              </a:lnSpc>
              <a:spcBef>
                <a:spcPts val="1000"/>
              </a:spcBef>
              <a:buFont typeface="Arial,Sans-Serif"/>
              <a:buChar char="•"/>
            </a:pPr>
            <a:r>
              <a:rPr lang="fi-FI" sz="1200" dirty="0" err="1">
                <a:latin typeface="Lato"/>
                <a:ea typeface="+mn-lt"/>
                <a:cs typeface="+mn-lt"/>
              </a:rPr>
              <a:t>Citizen</a:t>
            </a:r>
            <a:r>
              <a:rPr lang="fi-FI" sz="1200" dirty="0">
                <a:latin typeface="Lato"/>
                <a:ea typeface="+mn-lt"/>
                <a:cs typeface="+mn-lt"/>
              </a:rPr>
              <a:t> science, </a:t>
            </a:r>
            <a:r>
              <a:rPr lang="fi-FI" sz="1200" dirty="0" err="1">
                <a:latin typeface="Lato"/>
                <a:ea typeface="+mn-lt"/>
                <a:cs typeface="+mn-lt"/>
              </a:rPr>
              <a:t>Surveys</a:t>
            </a:r>
            <a:endParaRPr lang="fi-FI" sz="1200" dirty="0">
              <a:latin typeface="Lato"/>
              <a:ea typeface="+mn-lt"/>
              <a:cs typeface="+mn-lt"/>
            </a:endParaRPr>
          </a:p>
          <a:p>
            <a:pPr marL="1657350" lvl="3" indent="-285750">
              <a:lnSpc>
                <a:spcPct val="80000"/>
              </a:lnSpc>
              <a:spcBef>
                <a:spcPts val="1000"/>
              </a:spcBef>
              <a:buFont typeface="Arial,Sans-Serif"/>
              <a:buChar char="•"/>
            </a:pPr>
            <a:r>
              <a:rPr lang="fi-FI" sz="1200" dirty="0">
                <a:latin typeface="Lato"/>
                <a:ea typeface="+mn-lt"/>
                <a:cs typeface="+mn-lt"/>
              </a:rPr>
              <a:t>SWOT </a:t>
            </a:r>
            <a:r>
              <a:rPr lang="fi-FI" sz="1200" dirty="0" err="1">
                <a:latin typeface="Lato"/>
                <a:ea typeface="+mn-lt"/>
                <a:cs typeface="+mn-lt"/>
              </a:rPr>
              <a:t>analysis</a:t>
            </a:r>
            <a:r>
              <a:rPr lang="fi-FI" sz="1200" dirty="0">
                <a:latin typeface="Lato"/>
                <a:ea typeface="+mn-lt"/>
                <a:cs typeface="+mn-lt"/>
              </a:rPr>
              <a:t>  </a:t>
            </a:r>
            <a:endParaRPr lang="en-US" sz="1200" dirty="0">
              <a:latin typeface="Lato"/>
              <a:ea typeface="+mn-lt"/>
              <a:cs typeface="+mn-lt"/>
            </a:endParaRPr>
          </a:p>
          <a:p>
            <a:pPr marL="1657350" lvl="3" indent="-285750">
              <a:lnSpc>
                <a:spcPct val="80000"/>
              </a:lnSpc>
              <a:spcBef>
                <a:spcPts val="1000"/>
              </a:spcBef>
              <a:buFont typeface="Arial,Sans-Serif"/>
              <a:buChar char="•"/>
            </a:pPr>
            <a:r>
              <a:rPr lang="fi-FI" sz="1200" dirty="0">
                <a:latin typeface="Lato"/>
                <a:ea typeface="+mn-lt"/>
                <a:cs typeface="+mn-lt"/>
              </a:rPr>
              <a:t>Multi-</a:t>
            </a:r>
            <a:r>
              <a:rPr lang="fi-FI" sz="1200" dirty="0" err="1">
                <a:latin typeface="Lato"/>
                <a:ea typeface="+mn-lt"/>
                <a:cs typeface="+mn-lt"/>
              </a:rPr>
              <a:t>criteria</a:t>
            </a:r>
            <a:r>
              <a:rPr lang="fi-FI" sz="1200" dirty="0">
                <a:latin typeface="Lato"/>
                <a:ea typeface="+mn-lt"/>
                <a:cs typeface="+mn-lt"/>
              </a:rPr>
              <a:t> </a:t>
            </a:r>
            <a:r>
              <a:rPr lang="fi-FI" sz="1200" dirty="0" err="1">
                <a:latin typeface="Lato"/>
                <a:ea typeface="+mn-lt"/>
                <a:cs typeface="+mn-lt"/>
              </a:rPr>
              <a:t>decision-making</a:t>
            </a:r>
            <a:r>
              <a:rPr lang="fi-FI" sz="1200" dirty="0">
                <a:latin typeface="Lato"/>
                <a:ea typeface="+mn-lt"/>
                <a:cs typeface="+mn-lt"/>
              </a:rPr>
              <a:t> </a:t>
            </a:r>
            <a:r>
              <a:rPr lang="fi-FI" sz="1200" dirty="0" err="1">
                <a:latin typeface="Lato"/>
                <a:ea typeface="+mn-lt"/>
                <a:cs typeface="+mn-lt"/>
              </a:rPr>
              <a:t>tool</a:t>
            </a:r>
            <a:endParaRPr lang="fi-FI" sz="1200" dirty="0">
              <a:latin typeface="Lato"/>
              <a:ea typeface="Lato"/>
              <a:cs typeface="Lato"/>
            </a:endParaRPr>
          </a:p>
          <a:p>
            <a:pPr marL="1657350" marR="0" lvl="3"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endParaRPr lang="fi-FI" sz="1200" b="0" dirty="0">
              <a:latin typeface="+mn-lt"/>
              <a:ea typeface="Lato"/>
              <a:cs typeface="Lato"/>
            </a:endParaRPr>
          </a:p>
          <a:p>
            <a:pPr marL="742950" marR="0" lvl="1"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fi-FI" sz="1200" b="0" dirty="0" err="1">
                <a:latin typeface="+mn-lt"/>
                <a:ea typeface="Lato"/>
                <a:cs typeface="Lato"/>
              </a:rPr>
              <a:t>Co-deployment</a:t>
            </a:r>
            <a:r>
              <a:rPr lang="fi-FI" sz="1200" b="0" dirty="0">
                <a:latin typeface="+mn-lt"/>
                <a:ea typeface="Lato"/>
                <a:cs typeface="Lato"/>
              </a:rPr>
              <a:t> (</a:t>
            </a:r>
            <a:r>
              <a:rPr lang="fi-FI" sz="1200" b="0" i="1" dirty="0" err="1">
                <a:latin typeface="+mn-lt"/>
                <a:ea typeface="Lato"/>
                <a:cs typeface="Lato"/>
              </a:rPr>
              <a:t>see</a:t>
            </a:r>
            <a:r>
              <a:rPr lang="fi-FI" sz="1200" b="0" i="1" dirty="0">
                <a:latin typeface="+mn-lt"/>
                <a:ea typeface="Lato"/>
                <a:cs typeface="Lato"/>
              </a:rPr>
              <a:t> </a:t>
            </a:r>
            <a:r>
              <a:rPr lang="fi-FI" sz="1200" b="0" i="1" dirty="0" err="1">
                <a:latin typeface="+mn-lt"/>
                <a:ea typeface="Lato"/>
                <a:cs typeface="Lato"/>
              </a:rPr>
              <a:t>slide</a:t>
            </a:r>
            <a:r>
              <a:rPr lang="fi-FI" sz="1200" b="0" dirty="0">
                <a:latin typeface="+mn-lt"/>
                <a:ea typeface="Lato"/>
                <a:cs typeface="Lato"/>
              </a:rPr>
              <a:t>)</a:t>
            </a:r>
          </a:p>
          <a:p>
            <a:pPr marL="1200150" marR="0" lvl="2"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fi-FI" sz="1200" b="0" dirty="0">
                <a:latin typeface="+mn-lt"/>
                <a:ea typeface="Lato"/>
                <a:cs typeface="Lato"/>
              </a:rPr>
              <a:t>Tools / </a:t>
            </a:r>
            <a:r>
              <a:rPr lang="fi-FI" sz="1200" b="0" dirty="0" err="1">
                <a:latin typeface="+mn-lt"/>
                <a:ea typeface="Lato"/>
                <a:cs typeface="Lato"/>
              </a:rPr>
              <a:t>methods</a:t>
            </a:r>
            <a:r>
              <a:rPr lang="fi-FI" sz="1200" b="0" dirty="0">
                <a:latin typeface="+mn-lt"/>
                <a:ea typeface="Lato"/>
                <a:cs typeface="Lato"/>
              </a:rPr>
              <a:t> </a:t>
            </a:r>
            <a:r>
              <a:rPr lang="fi-FI" sz="1200" b="0" dirty="0" err="1">
                <a:latin typeface="+mn-lt"/>
                <a:ea typeface="Lato"/>
                <a:cs typeface="Lato"/>
              </a:rPr>
              <a:t>used</a:t>
            </a:r>
            <a:r>
              <a:rPr lang="fi-FI" sz="1200" b="0" dirty="0">
                <a:latin typeface="+mn-lt"/>
                <a:ea typeface="Lato"/>
                <a:cs typeface="Lato"/>
              </a:rPr>
              <a:t> </a:t>
            </a:r>
            <a:r>
              <a:rPr lang="fi-FI" sz="1200" b="0" dirty="0" err="1">
                <a:latin typeface="+mn-lt"/>
                <a:ea typeface="Lato"/>
                <a:cs typeface="Lato"/>
              </a:rPr>
              <a:t>here</a:t>
            </a:r>
            <a:r>
              <a:rPr lang="fi-FI" sz="1200" b="0" dirty="0">
                <a:latin typeface="+mn-lt"/>
                <a:ea typeface="Lato"/>
                <a:cs typeface="Lato"/>
              </a:rPr>
              <a:t> </a:t>
            </a:r>
            <a:r>
              <a:rPr lang="fi-FI" sz="1200" b="0" dirty="0" err="1">
                <a:latin typeface="+mn-lt"/>
                <a:ea typeface="Lato"/>
                <a:cs typeface="Lato"/>
              </a:rPr>
              <a:t>could</a:t>
            </a:r>
            <a:r>
              <a:rPr lang="fi-FI" sz="1200" b="0" dirty="0">
                <a:latin typeface="+mn-lt"/>
                <a:ea typeface="Lato"/>
                <a:cs typeface="Lato"/>
              </a:rPr>
              <a:t> </a:t>
            </a:r>
            <a:r>
              <a:rPr lang="fi-FI" sz="1200" b="0" dirty="0" err="1">
                <a:latin typeface="+mn-lt"/>
                <a:ea typeface="Lato"/>
                <a:cs typeface="Lato"/>
              </a:rPr>
              <a:t>include</a:t>
            </a:r>
            <a:r>
              <a:rPr lang="fi-FI" sz="1200" b="0" dirty="0">
                <a:latin typeface="+mn-lt"/>
                <a:ea typeface="Lato"/>
                <a:cs typeface="Lato"/>
              </a:rPr>
              <a:t>:</a:t>
            </a:r>
            <a:endParaRPr lang="fi-FI" sz="1000" b="1" dirty="0">
              <a:latin typeface="Lato"/>
              <a:ea typeface="+mn-lt"/>
              <a:cs typeface="+mn-lt"/>
            </a:endParaRPr>
          </a:p>
          <a:p>
            <a:pPr marL="1543050" lvl="3" indent="-171450">
              <a:lnSpc>
                <a:spcPct val="90000"/>
              </a:lnSpc>
              <a:spcBef>
                <a:spcPts val="1000"/>
              </a:spcBef>
              <a:buFont typeface="Arial"/>
              <a:buChar char="•"/>
            </a:pPr>
            <a:r>
              <a:rPr lang="en-GB" sz="1200" dirty="0">
                <a:ea typeface="+mn-lt"/>
                <a:cs typeface="+mn-lt"/>
              </a:rPr>
              <a:t>Logbook </a:t>
            </a:r>
            <a:endParaRPr lang="fi-FI" dirty="0">
              <a:ea typeface="+mn-lt"/>
              <a:cs typeface="+mn-lt"/>
            </a:endParaRPr>
          </a:p>
          <a:p>
            <a:pPr marL="1543050" lvl="3" indent="-171450">
              <a:lnSpc>
                <a:spcPct val="90000"/>
              </a:lnSpc>
              <a:spcBef>
                <a:spcPts val="1000"/>
              </a:spcBef>
              <a:buFont typeface="Arial"/>
              <a:buChar char="•"/>
            </a:pPr>
            <a:r>
              <a:rPr lang="en-GB" sz="1200" dirty="0">
                <a:ea typeface="+mn-lt"/>
                <a:cs typeface="+mn-lt"/>
              </a:rPr>
              <a:t>Indicators (discussions, surveys)</a:t>
            </a:r>
          </a:p>
          <a:p>
            <a:pPr marL="1543050" lvl="3" indent="-171450">
              <a:lnSpc>
                <a:spcPct val="90000"/>
              </a:lnSpc>
              <a:spcBef>
                <a:spcPts val="1000"/>
              </a:spcBef>
              <a:buFont typeface="Arial"/>
              <a:buChar char="•"/>
            </a:pPr>
            <a:endParaRPr lang="en-GB" sz="1200" dirty="0">
              <a:ea typeface="+mn-lt"/>
              <a:cs typeface="+mn-lt"/>
            </a:endParaRPr>
          </a:p>
          <a:p>
            <a:pPr marL="171450" lvl="0" indent="-171450">
              <a:lnSpc>
                <a:spcPct val="90000"/>
              </a:lnSpc>
              <a:spcBef>
                <a:spcPts val="1000"/>
              </a:spcBef>
              <a:buFont typeface="Arial"/>
              <a:buChar char="•"/>
            </a:pPr>
            <a:r>
              <a:rPr lang="fi-FI" dirty="0" err="1">
                <a:cs typeface="Calibri" panose="020F0502020204030204"/>
              </a:rPr>
              <a:t>These</a:t>
            </a:r>
            <a:r>
              <a:rPr lang="fi-FI" dirty="0">
                <a:cs typeface="Calibri" panose="020F0502020204030204"/>
              </a:rPr>
              <a:t> 3 </a:t>
            </a:r>
            <a:r>
              <a:rPr lang="fi-FI" dirty="0" err="1">
                <a:cs typeface="Calibri" panose="020F0502020204030204"/>
              </a:rPr>
              <a:t>process</a:t>
            </a:r>
            <a:r>
              <a:rPr lang="fi-FI" dirty="0">
                <a:cs typeface="Calibri" panose="020F0502020204030204"/>
              </a:rPr>
              <a:t> </a:t>
            </a:r>
            <a:r>
              <a:rPr lang="fi-FI" dirty="0" err="1">
                <a:cs typeface="Calibri" panose="020F0502020204030204"/>
              </a:rPr>
              <a:t>phases</a:t>
            </a:r>
            <a:r>
              <a:rPr lang="fi-FI" dirty="0">
                <a:cs typeface="Calibri" panose="020F0502020204030204"/>
              </a:rPr>
              <a:t> </a:t>
            </a:r>
            <a:r>
              <a:rPr lang="fi-FI" dirty="0" err="1">
                <a:cs typeface="Calibri" panose="020F0502020204030204"/>
              </a:rPr>
              <a:t>are</a:t>
            </a:r>
            <a:r>
              <a:rPr lang="fi-FI" dirty="0">
                <a:cs typeface="Calibri" panose="020F0502020204030204"/>
              </a:rPr>
              <a:t> </a:t>
            </a:r>
            <a:r>
              <a:rPr lang="fi-FI" dirty="0" err="1">
                <a:cs typeface="Calibri" panose="020F0502020204030204"/>
              </a:rPr>
              <a:t>underpinned</a:t>
            </a:r>
            <a:r>
              <a:rPr lang="fi-FI" dirty="0">
                <a:cs typeface="Calibri" panose="020F0502020204030204"/>
              </a:rPr>
              <a:t> </a:t>
            </a:r>
            <a:r>
              <a:rPr lang="fi-FI" dirty="0" err="1">
                <a:cs typeface="Calibri" panose="020F0502020204030204"/>
              </a:rPr>
              <a:t>by</a:t>
            </a:r>
            <a:r>
              <a:rPr lang="fi-FI" dirty="0">
                <a:cs typeface="Calibri" panose="020F0502020204030204"/>
              </a:rPr>
              <a:t> </a:t>
            </a:r>
            <a:r>
              <a:rPr lang="fi-FI" dirty="0" err="1">
                <a:cs typeface="Calibri" panose="020F0502020204030204"/>
              </a:rPr>
              <a:t>learning</a:t>
            </a:r>
            <a:r>
              <a:rPr lang="fi-FI" dirty="0">
                <a:cs typeface="Calibri" panose="020F0502020204030204"/>
              </a:rPr>
              <a:t> / </a:t>
            </a:r>
            <a:r>
              <a:rPr lang="fi-FI" dirty="0" err="1">
                <a:cs typeface="Calibri" panose="020F0502020204030204"/>
              </a:rPr>
              <a:t>reflection</a:t>
            </a:r>
            <a:r>
              <a:rPr lang="fi-FI" dirty="0">
                <a:cs typeface="Calibri" panose="020F0502020204030204"/>
              </a:rPr>
              <a:t>, and </a:t>
            </a:r>
            <a:r>
              <a:rPr lang="fi-FI" dirty="0" err="1">
                <a:cs typeface="Calibri" panose="020F0502020204030204"/>
              </a:rPr>
              <a:t>the</a:t>
            </a:r>
            <a:r>
              <a:rPr lang="fi-FI" dirty="0">
                <a:cs typeface="Calibri" panose="020F0502020204030204"/>
              </a:rPr>
              <a:t> </a:t>
            </a:r>
            <a:r>
              <a:rPr lang="fi-FI" dirty="0" err="1">
                <a:cs typeface="Calibri" panose="020F0502020204030204"/>
              </a:rPr>
              <a:t>monitoring</a:t>
            </a:r>
            <a:r>
              <a:rPr lang="fi-FI" dirty="0">
                <a:cs typeface="Calibri" panose="020F0502020204030204"/>
              </a:rPr>
              <a:t> of </a:t>
            </a:r>
            <a:r>
              <a:rPr lang="fi-FI" dirty="0" err="1">
                <a:cs typeface="Calibri" panose="020F0502020204030204"/>
              </a:rPr>
              <a:t>the</a:t>
            </a:r>
            <a:r>
              <a:rPr lang="fi-FI" dirty="0">
                <a:cs typeface="Calibri" panose="020F0502020204030204"/>
              </a:rPr>
              <a:t> </a:t>
            </a:r>
            <a:r>
              <a:rPr lang="fi-FI" dirty="0" err="1">
                <a:cs typeface="Calibri" panose="020F0502020204030204"/>
              </a:rPr>
              <a:t>co-creation</a:t>
            </a:r>
            <a:r>
              <a:rPr lang="fi-FI" dirty="0">
                <a:cs typeface="Calibri" panose="020F0502020204030204"/>
              </a:rPr>
              <a:t> </a:t>
            </a:r>
            <a:r>
              <a:rPr lang="fi-FI" dirty="0" err="1">
                <a:cs typeface="Calibri" panose="020F0502020204030204"/>
              </a:rPr>
              <a:t>process</a:t>
            </a:r>
            <a:r>
              <a:rPr lang="fi-FI" dirty="0">
                <a:cs typeface="Calibri" panose="020F0502020204030204"/>
              </a:rPr>
              <a:t>.</a:t>
            </a:r>
          </a:p>
          <a:p>
            <a:pPr marL="1657350" marR="0" lvl="3"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endParaRPr lang="fi-FI" sz="1200" b="0" dirty="0">
              <a:latin typeface="+mn-lt"/>
              <a:ea typeface="Lato"/>
              <a:cs typeface="Lato"/>
            </a:endParaRPr>
          </a:p>
          <a:p>
            <a:pPr marL="742950" marR="0" lvl="1"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endParaRPr lang="fi-FI" sz="1200" b="0" dirty="0">
              <a:latin typeface="+mn-lt"/>
              <a:ea typeface="Lato"/>
              <a:cs typeface="Lato"/>
            </a:endParaRPr>
          </a:p>
          <a:p>
            <a:endParaRPr lang="en-US" b="0" dirty="0">
              <a:latin typeface="+mn-lt"/>
            </a:endParaRPr>
          </a:p>
        </p:txBody>
      </p:sp>
      <p:sp>
        <p:nvSpPr>
          <p:cNvPr id="4" name="Slide Number Placeholder 3"/>
          <p:cNvSpPr>
            <a:spLocks noGrp="1"/>
          </p:cNvSpPr>
          <p:nvPr>
            <p:ph type="sldNum" sz="quarter" idx="5"/>
          </p:nvPr>
        </p:nvSpPr>
        <p:spPr/>
        <p:txBody>
          <a:bodyPr/>
          <a:lstStyle/>
          <a:p>
            <a:fld id="{55E79B1B-EC0D-4C76-81FD-7AAED1DE532C}" type="slidenum">
              <a:rPr lang="en-US"/>
              <a:t>11</a:t>
            </a:fld>
            <a:endParaRPr lang="en-US"/>
          </a:p>
        </p:txBody>
      </p:sp>
    </p:spTree>
    <p:extLst>
      <p:ext uri="{BB962C8B-B14F-4D97-AF65-F5344CB8AC3E}">
        <p14:creationId xmlns:p14="http://schemas.microsoft.com/office/powerpoint/2010/main" val="619048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ea typeface="Lato" panose="020F0502020204030203" pitchFamily="34" charset="0"/>
                <a:cs typeface="Lato" panose="020F0502020204030203" pitchFamily="34" charset="0"/>
              </a:rPr>
              <a:t>The OPERANDUM </a:t>
            </a:r>
            <a:r>
              <a:rPr lang="en-GB" sz="1200" b="0" dirty="0">
                <a:latin typeface="+mn-lt"/>
                <a:ea typeface="Lato" panose="020F0502020204030203" pitchFamily="34" charset="0"/>
                <a:cs typeface="Lato" panose="020F0502020204030203" pitchFamily="34" charset="0"/>
              </a:rPr>
              <a:t>approach to co-creation and stakeholder engagement is applied to open air laboratories.</a:t>
            </a:r>
          </a:p>
          <a:p>
            <a:pPr marL="171450" indent="-171450">
              <a:buFont typeface="Arial" panose="020B0604020202020204" pitchFamily="34" charset="0"/>
              <a:buChar char="•"/>
            </a:pPr>
            <a:r>
              <a:rPr lang="en-GB" sz="1200" b="0" dirty="0">
                <a:solidFill>
                  <a:schemeClr val="bg1"/>
                </a:solidFill>
                <a:latin typeface="+mn-lt"/>
                <a:ea typeface="Lato"/>
                <a:cs typeface="Lato"/>
              </a:rPr>
              <a:t>These 10 living labs </a:t>
            </a:r>
            <a:r>
              <a:rPr lang="en-IE" b="0" i="0" dirty="0">
                <a:solidFill>
                  <a:srgbClr val="F9B233"/>
                </a:solidFill>
                <a:effectLst/>
                <a:latin typeface="+mn-lt"/>
              </a:rPr>
              <a:t>cover a wide range of hazards, with different levels of climate projections, land use, socio-economic characterization, existing monitoring activities and </a:t>
            </a:r>
            <a:r>
              <a:rPr lang="en-IE" b="0" i="0" dirty="0" err="1">
                <a:solidFill>
                  <a:srgbClr val="F9B233"/>
                </a:solidFill>
                <a:effectLst/>
                <a:latin typeface="+mn-lt"/>
              </a:rPr>
              <a:t>NbS</a:t>
            </a:r>
            <a:r>
              <a:rPr lang="en-IE" b="0" i="0" dirty="0">
                <a:solidFill>
                  <a:srgbClr val="F9B233"/>
                </a:solidFill>
                <a:effectLst/>
                <a:latin typeface="+mn-lt"/>
              </a:rPr>
              <a:t> acceptance.</a:t>
            </a:r>
          </a:p>
          <a:p>
            <a:pPr marL="171450" indent="-171450">
              <a:buFont typeface="Arial" panose="020B0604020202020204" pitchFamily="34" charset="0"/>
              <a:buChar char="•"/>
            </a:pPr>
            <a:r>
              <a:rPr lang="en-IE" b="0" i="1" dirty="0">
                <a:solidFill>
                  <a:srgbClr val="F9B233"/>
                </a:solidFill>
                <a:effectLst/>
                <a:latin typeface="+mn-lt"/>
              </a:rPr>
              <a:t>Overview of the locations of the can be seen in the map.</a:t>
            </a:r>
            <a:endParaRPr lang="en-US" b="0" i="1" dirty="0">
              <a:latin typeface="+mn-lt"/>
            </a:endParaRPr>
          </a:p>
        </p:txBody>
      </p:sp>
      <p:sp>
        <p:nvSpPr>
          <p:cNvPr id="4" name="Slide Number Placeholder 3"/>
          <p:cNvSpPr>
            <a:spLocks noGrp="1"/>
          </p:cNvSpPr>
          <p:nvPr>
            <p:ph type="sldNum" sz="quarter" idx="5"/>
          </p:nvPr>
        </p:nvSpPr>
        <p:spPr/>
        <p:txBody>
          <a:bodyPr/>
          <a:lstStyle/>
          <a:p>
            <a:fld id="{55E79B1B-EC0D-4C76-81FD-7AAED1DE532C}" type="slidenum">
              <a:rPr lang="en-US"/>
              <a:t>12</a:t>
            </a:fld>
            <a:endParaRPr lang="en-US"/>
          </a:p>
        </p:txBody>
      </p:sp>
    </p:spTree>
    <p:extLst>
      <p:ext uri="{BB962C8B-B14F-4D97-AF65-F5344CB8AC3E}">
        <p14:creationId xmlns:p14="http://schemas.microsoft.com/office/powerpoint/2010/main" val="2412799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defTabSz="457200">
              <a:lnSpc>
                <a:spcPct val="150000"/>
              </a:lnSpc>
              <a:buClr>
                <a:srgbClr val="00A7E2"/>
              </a:buClr>
              <a:buFont typeface="Arial,Sans-Serif"/>
              <a:buChar char="•"/>
            </a:pPr>
            <a:r>
              <a:rPr lang="fi-FI" sz="1200" b="0" dirty="0">
                <a:latin typeface="+mn-lt"/>
                <a:ea typeface="Lato"/>
                <a:cs typeface="Lato"/>
              </a:rPr>
              <a:t>Here, </a:t>
            </a:r>
            <a:r>
              <a:rPr lang="fi-FI" sz="1200" b="0" dirty="0" err="1">
                <a:latin typeface="+mn-lt"/>
                <a:ea typeface="Lato"/>
                <a:cs typeface="Lato"/>
              </a:rPr>
              <a:t>sustainable</a:t>
            </a:r>
            <a:r>
              <a:rPr lang="fi-FI" sz="1200" b="0" dirty="0">
                <a:latin typeface="+mn-lt"/>
                <a:ea typeface="Lato"/>
                <a:cs typeface="Lato"/>
              </a:rPr>
              <a:t> </a:t>
            </a:r>
            <a:r>
              <a:rPr lang="fi-FI" sz="1200" b="0" dirty="0" err="1">
                <a:latin typeface="+mn-lt"/>
                <a:ea typeface="Lato"/>
                <a:cs typeface="Lato"/>
              </a:rPr>
              <a:t>NbS</a:t>
            </a:r>
            <a:r>
              <a:rPr lang="fi-FI" sz="1200" b="0" dirty="0">
                <a:latin typeface="+mn-lt"/>
                <a:ea typeface="Lato"/>
                <a:cs typeface="Lato"/>
              </a:rPr>
              <a:t> </a:t>
            </a:r>
            <a:r>
              <a:rPr lang="fi-FI" sz="1200" b="0" dirty="0" err="1">
                <a:latin typeface="+mn-lt"/>
                <a:ea typeface="Lato"/>
                <a:cs typeface="Lato"/>
              </a:rPr>
              <a:t>solutions</a:t>
            </a:r>
            <a:r>
              <a:rPr lang="fi-FI" sz="1200" b="0" dirty="0">
                <a:latin typeface="+mn-lt"/>
                <a:ea typeface="Lato"/>
                <a:cs typeface="Lato"/>
              </a:rPr>
              <a:t> </a:t>
            </a:r>
            <a:r>
              <a:rPr lang="fi-FI" sz="1200" b="0" dirty="0" err="1">
                <a:latin typeface="+mn-lt"/>
                <a:ea typeface="Lato"/>
                <a:cs typeface="Lato"/>
              </a:rPr>
              <a:t>through</a:t>
            </a:r>
            <a:r>
              <a:rPr lang="fi-FI" sz="1200" b="0" dirty="0">
                <a:latin typeface="+mn-lt"/>
                <a:ea typeface="Lato"/>
                <a:cs typeface="Lato"/>
              </a:rPr>
              <a:t> </a:t>
            </a:r>
            <a:r>
              <a:rPr lang="fi-FI" sz="1200" b="0" dirty="0" err="1">
                <a:latin typeface="+mn-lt"/>
                <a:ea typeface="Lato"/>
                <a:cs typeface="Lato"/>
              </a:rPr>
              <a:t>real</a:t>
            </a:r>
            <a:r>
              <a:rPr lang="fi-FI" sz="1200" b="0" dirty="0">
                <a:latin typeface="+mn-lt"/>
                <a:ea typeface="Lato"/>
                <a:cs typeface="Lato"/>
              </a:rPr>
              <a:t>-life </a:t>
            </a:r>
            <a:r>
              <a:rPr lang="fi-FI" sz="1200" b="0" dirty="0" err="1">
                <a:latin typeface="+mn-lt"/>
                <a:ea typeface="Lato"/>
                <a:cs typeface="Lato"/>
              </a:rPr>
              <a:t>experiments</a:t>
            </a:r>
            <a:r>
              <a:rPr lang="fi-FI" sz="1200" b="0" dirty="0">
                <a:latin typeface="+mn-lt"/>
                <a:ea typeface="Lato"/>
                <a:cs typeface="Lato"/>
              </a:rPr>
              <a:t> </a:t>
            </a:r>
            <a:r>
              <a:rPr lang="fi-FI" sz="1200" b="0" dirty="0" err="1">
                <a:latin typeface="+mn-lt"/>
                <a:ea typeface="Lato"/>
                <a:cs typeface="Lato"/>
              </a:rPr>
              <a:t>with</a:t>
            </a:r>
            <a:r>
              <a:rPr lang="fi-FI" sz="1200" b="0" dirty="0">
                <a:latin typeface="+mn-lt"/>
                <a:ea typeface="Lato"/>
                <a:cs typeface="Lato"/>
              </a:rPr>
              <a:t> </a:t>
            </a:r>
            <a:r>
              <a:rPr lang="fi-FI" sz="1200" b="0" dirty="0" err="1">
                <a:latin typeface="+mn-lt"/>
                <a:ea typeface="Lato"/>
                <a:cs typeface="Lato"/>
              </a:rPr>
              <a:t>stakeholders</a:t>
            </a:r>
            <a:r>
              <a:rPr lang="fi-FI" sz="1200" b="0" dirty="0">
                <a:latin typeface="+mn-lt"/>
                <a:ea typeface="Lato"/>
                <a:cs typeface="Lato"/>
              </a:rPr>
              <a:t> </a:t>
            </a:r>
            <a:r>
              <a:rPr lang="fi-FI" sz="1200" b="0" dirty="0" err="1">
                <a:latin typeface="+mn-lt"/>
                <a:ea typeface="Lato"/>
                <a:cs typeface="Lato"/>
              </a:rPr>
              <a:t>are</a:t>
            </a:r>
            <a:r>
              <a:rPr lang="fi-FI" sz="1200" b="0" dirty="0">
                <a:latin typeface="+mn-lt"/>
                <a:ea typeface="Lato"/>
                <a:cs typeface="Lato"/>
              </a:rPr>
              <a:t> </a:t>
            </a:r>
            <a:r>
              <a:rPr lang="fi-FI" sz="1200" b="0" dirty="0" err="1">
                <a:latin typeface="+mn-lt"/>
                <a:ea typeface="Lato"/>
                <a:cs typeface="Lato"/>
              </a:rPr>
              <a:t>applied</a:t>
            </a:r>
            <a:r>
              <a:rPr lang="fi-FI" sz="1200" b="0" dirty="0">
                <a:latin typeface="+mn-lt"/>
                <a:ea typeface="Lato"/>
                <a:cs typeface="Lato"/>
              </a:rPr>
              <a:t> </a:t>
            </a:r>
            <a:r>
              <a:rPr lang="fi-FI" sz="1200" b="0" dirty="0" err="1">
                <a:latin typeface="+mn-lt"/>
                <a:ea typeface="Lato"/>
                <a:cs typeface="Lato"/>
              </a:rPr>
              <a:t>using</a:t>
            </a:r>
            <a:r>
              <a:rPr lang="fi-FI" sz="1200" b="0" dirty="0">
                <a:latin typeface="+mn-lt"/>
                <a:ea typeface="Lato"/>
                <a:cs typeface="Lato"/>
              </a:rPr>
              <a:t> a science-</a:t>
            </a:r>
            <a:r>
              <a:rPr lang="fi-FI" sz="1200" b="0" dirty="0" err="1">
                <a:latin typeface="+mn-lt"/>
                <a:ea typeface="Lato"/>
                <a:cs typeface="Lato"/>
              </a:rPr>
              <a:t>based</a:t>
            </a:r>
            <a:r>
              <a:rPr lang="fi-FI" sz="1200" b="0" dirty="0">
                <a:latin typeface="+mn-lt"/>
                <a:ea typeface="Lato"/>
                <a:cs typeface="Lato"/>
              </a:rPr>
              <a:t> </a:t>
            </a:r>
            <a:r>
              <a:rPr lang="fi-FI" sz="1200" b="0" dirty="0" err="1">
                <a:latin typeface="+mn-lt"/>
                <a:ea typeface="Lato"/>
                <a:cs typeface="Lato"/>
              </a:rPr>
              <a:t>approach</a:t>
            </a:r>
            <a:r>
              <a:rPr lang="fi-FI" sz="1200" b="0" dirty="0">
                <a:latin typeface="+mn-lt"/>
                <a:ea typeface="Lato"/>
                <a:cs typeface="Lato"/>
              </a:rPr>
              <a:t> (</a:t>
            </a:r>
            <a:r>
              <a:rPr lang="fi-FI" sz="1200" b="0" dirty="0" err="1">
                <a:latin typeface="+mn-lt"/>
                <a:ea typeface="Lato"/>
                <a:cs typeface="Lato"/>
              </a:rPr>
              <a:t>including</a:t>
            </a:r>
            <a:r>
              <a:rPr lang="fi-FI" sz="1200" b="0" dirty="0">
                <a:latin typeface="+mn-lt"/>
                <a:ea typeface="Lato"/>
                <a:cs typeface="Lato"/>
              </a:rPr>
              <a:t> </a:t>
            </a:r>
            <a:r>
              <a:rPr lang="fi-FI" sz="1200" b="0" dirty="0" err="1">
                <a:latin typeface="+mn-lt"/>
                <a:ea typeface="Lato"/>
                <a:cs typeface="Lato"/>
              </a:rPr>
              <a:t>e.g</a:t>
            </a:r>
            <a:r>
              <a:rPr lang="fi-FI" sz="1200" b="0" dirty="0">
                <a:latin typeface="+mn-lt"/>
                <a:ea typeface="Lato"/>
                <a:cs typeface="Lato"/>
              </a:rPr>
              <a:t>. </a:t>
            </a:r>
            <a:r>
              <a:rPr lang="fi-FI" sz="1200" b="0" dirty="0" err="1">
                <a:latin typeface="+mn-lt"/>
                <a:ea typeface="Lato"/>
                <a:cs typeface="Lato"/>
              </a:rPr>
              <a:t>modelling</a:t>
            </a:r>
            <a:r>
              <a:rPr lang="fi-FI" sz="1200" b="0" dirty="0">
                <a:latin typeface="+mn-lt"/>
                <a:ea typeface="Lato"/>
                <a:cs typeface="Lato"/>
              </a:rPr>
              <a:t>, </a:t>
            </a:r>
            <a:r>
              <a:rPr lang="fi-FI" sz="1200" b="0" dirty="0" err="1">
                <a:latin typeface="+mn-lt"/>
                <a:ea typeface="Lato"/>
                <a:cs typeface="Lato"/>
              </a:rPr>
              <a:t>monitoring</a:t>
            </a:r>
            <a:r>
              <a:rPr lang="fi-FI" sz="1200" b="0" dirty="0">
                <a:latin typeface="+mn-lt"/>
                <a:ea typeface="Lato"/>
                <a:cs typeface="Lato"/>
              </a:rPr>
              <a:t>, </a:t>
            </a:r>
            <a:r>
              <a:rPr lang="fi-FI" sz="1200" b="0" dirty="0" err="1">
                <a:latin typeface="+mn-lt"/>
                <a:ea typeface="Lato"/>
                <a:cs typeface="Lato"/>
              </a:rPr>
              <a:t>risk</a:t>
            </a:r>
            <a:r>
              <a:rPr lang="fi-FI" sz="1200" b="0" dirty="0">
                <a:latin typeface="+mn-lt"/>
                <a:ea typeface="Lato"/>
                <a:cs typeface="Lato"/>
              </a:rPr>
              <a:t> </a:t>
            </a:r>
            <a:r>
              <a:rPr lang="fi-FI" sz="1200" b="0" dirty="0" err="1">
                <a:latin typeface="+mn-lt"/>
                <a:ea typeface="Lato"/>
                <a:cs typeface="Lato"/>
              </a:rPr>
              <a:t>assessment</a:t>
            </a:r>
            <a:r>
              <a:rPr lang="fi-FI" sz="1200" b="0" dirty="0">
                <a:latin typeface="+mn-lt"/>
                <a:ea typeface="Lato"/>
                <a:cs typeface="Lato"/>
              </a:rPr>
              <a:t>) </a:t>
            </a:r>
          </a:p>
          <a:p>
            <a:pPr marL="285750" indent="-285750" defTabSz="457200">
              <a:lnSpc>
                <a:spcPct val="150000"/>
              </a:lnSpc>
              <a:buClr>
                <a:srgbClr val="00A7E2"/>
              </a:buClr>
              <a:buFont typeface="Arial,Sans-Serif"/>
              <a:buChar char="•"/>
            </a:pPr>
            <a:r>
              <a:rPr lang="fi-FI" sz="1200" b="0" dirty="0" err="1">
                <a:latin typeface="+mn-lt"/>
                <a:ea typeface="Lato"/>
                <a:cs typeface="Lato"/>
              </a:rPr>
              <a:t>Parameters</a:t>
            </a:r>
            <a:r>
              <a:rPr lang="fi-FI" sz="1200" b="0" dirty="0">
                <a:latin typeface="+mn-lt"/>
                <a:ea typeface="Lato"/>
                <a:cs typeface="Lato"/>
              </a:rPr>
              <a:t> </a:t>
            </a:r>
            <a:r>
              <a:rPr lang="fi-FI" sz="1200" b="0" dirty="0" err="1">
                <a:latin typeface="+mn-lt"/>
                <a:ea typeface="Lato"/>
                <a:cs typeface="Lato"/>
              </a:rPr>
              <a:t>considered</a:t>
            </a:r>
            <a:r>
              <a:rPr lang="fi-FI" sz="1200" b="0" dirty="0">
                <a:latin typeface="+mn-lt"/>
                <a:ea typeface="Lato"/>
                <a:cs typeface="Lato"/>
              </a:rPr>
              <a:t> </a:t>
            </a:r>
            <a:r>
              <a:rPr lang="fi-FI" sz="1200" b="0" dirty="0" err="1">
                <a:latin typeface="+mn-lt"/>
                <a:ea typeface="Lato"/>
                <a:cs typeface="Lato"/>
              </a:rPr>
              <a:t>are</a:t>
            </a:r>
            <a:r>
              <a:rPr lang="fi-FI" sz="1200" b="0" dirty="0">
                <a:latin typeface="+mn-lt"/>
                <a:ea typeface="Lato"/>
                <a:cs typeface="Lato"/>
              </a:rPr>
              <a:t> : </a:t>
            </a:r>
          </a:p>
          <a:p>
            <a:pPr marL="742950" lvl="1" defTabSz="457200">
              <a:lnSpc>
                <a:spcPct val="150000"/>
              </a:lnSpc>
              <a:buClr>
                <a:srgbClr val="00A7E2"/>
              </a:buClr>
              <a:buFont typeface="Arial,Sans-Serif"/>
              <a:buChar char="•"/>
            </a:pPr>
            <a:r>
              <a:rPr lang="fi-FI" sz="1200" b="0" dirty="0">
                <a:latin typeface="+mn-lt"/>
                <a:ea typeface="Lato"/>
                <a:cs typeface="Lato"/>
              </a:rPr>
              <a:t>Area / </a:t>
            </a:r>
            <a:r>
              <a:rPr lang="fi-FI" sz="1200" b="0" dirty="0" err="1">
                <a:latin typeface="+mn-lt"/>
                <a:ea typeface="Lato"/>
                <a:cs typeface="Lato"/>
              </a:rPr>
              <a:t>territory</a:t>
            </a:r>
            <a:r>
              <a:rPr lang="fi-FI" sz="1200" b="0" dirty="0">
                <a:latin typeface="+mn-lt"/>
                <a:ea typeface="Lato"/>
                <a:cs typeface="Lato"/>
              </a:rPr>
              <a:t>: </a:t>
            </a:r>
            <a:r>
              <a:rPr lang="fi-FI" sz="1200" b="0" dirty="0" err="1">
                <a:latin typeface="+mn-lt"/>
                <a:ea typeface="Lato"/>
                <a:cs typeface="Lato"/>
              </a:rPr>
              <a:t>Large</a:t>
            </a:r>
            <a:r>
              <a:rPr lang="fi-FI" sz="1200" b="0" dirty="0">
                <a:latin typeface="+mn-lt"/>
                <a:ea typeface="Lato"/>
                <a:cs typeface="Lato"/>
              </a:rPr>
              <a:t> </a:t>
            </a:r>
            <a:r>
              <a:rPr lang="fi-FI" sz="1200" b="0" dirty="0" err="1">
                <a:latin typeface="+mn-lt"/>
                <a:ea typeface="Lato"/>
                <a:cs typeface="Lato"/>
              </a:rPr>
              <a:t>areas</a:t>
            </a:r>
            <a:r>
              <a:rPr lang="fi-FI" sz="1200" b="0" dirty="0">
                <a:latin typeface="+mn-lt"/>
                <a:ea typeface="Lato"/>
                <a:cs typeface="Lato"/>
              </a:rPr>
              <a:t>, Natural </a:t>
            </a:r>
            <a:r>
              <a:rPr lang="fi-FI" sz="1200" b="0" dirty="0" err="1">
                <a:latin typeface="+mn-lt"/>
                <a:ea typeface="Lato"/>
                <a:cs typeface="Lato"/>
              </a:rPr>
              <a:t>landscapes</a:t>
            </a:r>
            <a:r>
              <a:rPr lang="fi-FI" sz="1200" b="0" dirty="0">
                <a:latin typeface="+mn-lt"/>
                <a:ea typeface="Lato"/>
                <a:cs typeface="Lato"/>
              </a:rPr>
              <a:t>, </a:t>
            </a:r>
            <a:r>
              <a:rPr lang="fi-FI" sz="1200" b="0" dirty="0" err="1">
                <a:latin typeface="+mn-lt"/>
                <a:ea typeface="Lato"/>
                <a:cs typeface="Lato"/>
              </a:rPr>
              <a:t>Proximity</a:t>
            </a:r>
            <a:r>
              <a:rPr lang="fi-FI" sz="1200" b="0" dirty="0">
                <a:latin typeface="+mn-lt"/>
                <a:ea typeface="Lato"/>
                <a:cs typeface="Lato"/>
              </a:rPr>
              <a:t> of </a:t>
            </a:r>
            <a:r>
              <a:rPr lang="fi-FI" sz="1200" b="0" dirty="0" err="1">
                <a:latin typeface="+mn-lt"/>
                <a:ea typeface="Lato"/>
                <a:cs typeface="Lato"/>
              </a:rPr>
              <a:t>researchers</a:t>
            </a:r>
            <a:endParaRPr lang="fi-FI" sz="1200" b="0" dirty="0">
              <a:latin typeface="+mn-lt"/>
              <a:ea typeface="Lato"/>
              <a:cs typeface="Lato"/>
            </a:endParaRPr>
          </a:p>
          <a:p>
            <a:pPr marL="742950" lvl="1" defTabSz="457200">
              <a:lnSpc>
                <a:spcPct val="150000"/>
              </a:lnSpc>
              <a:buClr>
                <a:srgbClr val="00A7E2"/>
              </a:buClr>
              <a:buFont typeface="Arial,Sans-Serif"/>
              <a:buChar char="•"/>
            </a:pPr>
            <a:r>
              <a:rPr lang="fi-FI" sz="1200" b="0" dirty="0" err="1">
                <a:latin typeface="+mn-lt"/>
                <a:ea typeface="Lato"/>
                <a:cs typeface="Lato"/>
              </a:rPr>
              <a:t>Socio-economic</a:t>
            </a:r>
            <a:r>
              <a:rPr lang="fi-FI" sz="1200" b="0" dirty="0">
                <a:latin typeface="+mn-lt"/>
                <a:ea typeface="Lato"/>
                <a:cs typeface="Lato"/>
              </a:rPr>
              <a:t> </a:t>
            </a:r>
            <a:r>
              <a:rPr lang="fi-FI" sz="1200" b="0" dirty="0" err="1">
                <a:latin typeface="+mn-lt"/>
                <a:ea typeface="Lato"/>
                <a:cs typeface="Lato"/>
              </a:rPr>
              <a:t>aspects</a:t>
            </a:r>
            <a:r>
              <a:rPr lang="fi-FI" sz="1200" b="0" dirty="0">
                <a:latin typeface="+mn-lt"/>
                <a:ea typeface="Lato"/>
                <a:cs typeface="Lato"/>
              </a:rPr>
              <a:t>: </a:t>
            </a:r>
            <a:r>
              <a:rPr lang="fi-FI" sz="1200" b="0" dirty="0" err="1">
                <a:latin typeface="+mn-lt"/>
                <a:ea typeface="Lato"/>
                <a:cs typeface="Lato"/>
              </a:rPr>
              <a:t>Low</a:t>
            </a:r>
            <a:r>
              <a:rPr lang="fi-FI" sz="1200" b="0" dirty="0">
                <a:latin typeface="+mn-lt"/>
                <a:ea typeface="Lato"/>
                <a:cs typeface="Lato"/>
              </a:rPr>
              <a:t> </a:t>
            </a:r>
            <a:r>
              <a:rPr lang="fi-FI" sz="1200" b="0" dirty="0" err="1">
                <a:latin typeface="+mn-lt"/>
                <a:ea typeface="Lato"/>
                <a:cs typeface="Lato"/>
              </a:rPr>
              <a:t>number</a:t>
            </a:r>
            <a:r>
              <a:rPr lang="fi-FI" sz="1200" b="0" dirty="0">
                <a:latin typeface="+mn-lt"/>
                <a:ea typeface="Lato"/>
                <a:cs typeface="Lato"/>
              </a:rPr>
              <a:t> and </a:t>
            </a:r>
            <a:r>
              <a:rPr lang="fi-FI" sz="1200" b="0" dirty="0" err="1">
                <a:latin typeface="+mn-lt"/>
                <a:ea typeface="Lato"/>
                <a:cs typeface="Lato"/>
              </a:rPr>
              <a:t>density</a:t>
            </a:r>
            <a:r>
              <a:rPr lang="fi-FI" sz="1200" b="0" dirty="0">
                <a:latin typeface="+mn-lt"/>
                <a:ea typeface="Lato"/>
                <a:cs typeface="Lato"/>
              </a:rPr>
              <a:t> of </a:t>
            </a:r>
            <a:r>
              <a:rPr lang="fi-FI" sz="1200" b="0" dirty="0" err="1">
                <a:latin typeface="+mn-lt"/>
                <a:ea typeface="Lato"/>
                <a:cs typeface="Lato"/>
              </a:rPr>
              <a:t>population</a:t>
            </a:r>
            <a:r>
              <a:rPr lang="fi-FI" sz="1200" b="0" dirty="0">
                <a:latin typeface="+mn-lt"/>
                <a:ea typeface="Lato"/>
                <a:cs typeface="Lato"/>
              </a:rPr>
              <a:t>, </a:t>
            </a:r>
            <a:r>
              <a:rPr lang="fi-FI" sz="1200" b="0" dirty="0" err="1">
                <a:latin typeface="+mn-lt"/>
                <a:ea typeface="Lato"/>
                <a:cs typeface="Lato"/>
              </a:rPr>
              <a:t>Ageing</a:t>
            </a:r>
            <a:r>
              <a:rPr lang="fi-FI" sz="1200" b="0" dirty="0">
                <a:latin typeface="+mn-lt"/>
                <a:ea typeface="Lato"/>
                <a:cs typeface="Lato"/>
              </a:rPr>
              <a:t> </a:t>
            </a:r>
            <a:r>
              <a:rPr lang="fi-FI" sz="1200" b="0" dirty="0" err="1">
                <a:latin typeface="+mn-lt"/>
                <a:ea typeface="Lato"/>
                <a:cs typeface="Lato"/>
              </a:rPr>
              <a:t>population</a:t>
            </a:r>
            <a:r>
              <a:rPr lang="fi-FI" sz="1200" b="0" dirty="0">
                <a:latin typeface="+mn-lt"/>
                <a:ea typeface="Lato"/>
                <a:cs typeface="Lato"/>
              </a:rPr>
              <a:t>, </a:t>
            </a:r>
            <a:r>
              <a:rPr lang="fi-FI" sz="1200" b="0" dirty="0" err="1">
                <a:latin typeface="+mn-lt"/>
                <a:ea typeface="Lato"/>
                <a:cs typeface="Lato"/>
              </a:rPr>
              <a:t>Nature</a:t>
            </a:r>
            <a:r>
              <a:rPr lang="fi-FI" sz="1200" b="0" dirty="0">
                <a:latin typeface="+mn-lt"/>
                <a:ea typeface="Lato"/>
                <a:cs typeface="Lato"/>
              </a:rPr>
              <a:t> </a:t>
            </a:r>
            <a:r>
              <a:rPr lang="fi-FI" sz="1200" b="0" dirty="0" err="1">
                <a:latin typeface="+mn-lt"/>
                <a:ea typeface="Lato"/>
                <a:cs typeface="Lato"/>
              </a:rPr>
              <a:t>dependent</a:t>
            </a:r>
            <a:r>
              <a:rPr lang="fi-FI" sz="1200" b="0" dirty="0">
                <a:latin typeface="+mn-lt"/>
                <a:ea typeface="Lato"/>
                <a:cs typeface="Lato"/>
              </a:rPr>
              <a:t> </a:t>
            </a:r>
            <a:r>
              <a:rPr lang="fi-FI" sz="1200" b="0" dirty="0" err="1">
                <a:latin typeface="+mn-lt"/>
                <a:ea typeface="Lato"/>
                <a:cs typeface="Lato"/>
              </a:rPr>
              <a:t>livelihoods</a:t>
            </a:r>
            <a:endParaRPr lang="fi-FI" sz="1200" b="0" dirty="0">
              <a:latin typeface="+mn-lt"/>
              <a:ea typeface="Lato"/>
              <a:cs typeface="Lato"/>
            </a:endParaRPr>
          </a:p>
          <a:p>
            <a:pPr marL="742950" lvl="1" defTabSz="457200">
              <a:lnSpc>
                <a:spcPct val="150000"/>
              </a:lnSpc>
              <a:buClr>
                <a:srgbClr val="00A7E2"/>
              </a:buClr>
              <a:buFont typeface="Arial,Sans-Serif"/>
              <a:buChar char="•"/>
            </a:pPr>
            <a:r>
              <a:rPr lang="fi-FI" sz="1200" b="0" dirty="0" err="1">
                <a:latin typeface="+mn-lt"/>
                <a:ea typeface="Lato"/>
                <a:cs typeface="Lato"/>
              </a:rPr>
              <a:t>Governance</a:t>
            </a:r>
            <a:r>
              <a:rPr lang="fi-FI" sz="1200" b="0" dirty="0">
                <a:latin typeface="+mn-lt"/>
                <a:ea typeface="Lato"/>
                <a:cs typeface="Lato"/>
              </a:rPr>
              <a:t>: Private </a:t>
            </a:r>
            <a:r>
              <a:rPr lang="fi-FI" sz="1200" b="0" dirty="0" err="1">
                <a:latin typeface="+mn-lt"/>
                <a:ea typeface="Lato"/>
                <a:cs typeface="Lato"/>
              </a:rPr>
              <a:t>landownership</a:t>
            </a:r>
            <a:r>
              <a:rPr lang="fi-FI" sz="1200" b="0" dirty="0">
                <a:latin typeface="+mn-lt"/>
                <a:ea typeface="Lato"/>
                <a:cs typeface="Lato"/>
              </a:rPr>
              <a:t>, '</a:t>
            </a:r>
            <a:r>
              <a:rPr lang="fi-FI" sz="1200" b="0" dirty="0" err="1">
                <a:latin typeface="+mn-lt"/>
                <a:ea typeface="Lato"/>
                <a:cs typeface="Lato"/>
              </a:rPr>
              <a:t>Traditional</a:t>
            </a:r>
            <a:r>
              <a:rPr lang="fi-FI" sz="1200" b="0" dirty="0">
                <a:latin typeface="+mn-lt"/>
                <a:ea typeface="Lato"/>
                <a:cs typeface="Lato"/>
              </a:rPr>
              <a:t>' </a:t>
            </a:r>
            <a:r>
              <a:rPr lang="fi-FI" sz="1200" b="0" dirty="0" err="1">
                <a:latin typeface="+mn-lt"/>
                <a:ea typeface="Lato"/>
                <a:cs typeface="Lato"/>
              </a:rPr>
              <a:t>planning</a:t>
            </a:r>
            <a:r>
              <a:rPr lang="fi-FI" sz="1200" b="0" dirty="0">
                <a:latin typeface="+mn-lt"/>
                <a:ea typeface="Lato"/>
                <a:cs typeface="Lato"/>
              </a:rPr>
              <a:t> culture, </a:t>
            </a:r>
            <a:r>
              <a:rPr lang="fi-FI" sz="1200" b="0" dirty="0" err="1">
                <a:latin typeface="+mn-lt"/>
                <a:ea typeface="Lato"/>
                <a:cs typeface="Lato"/>
              </a:rPr>
              <a:t>Ownership</a:t>
            </a:r>
            <a:r>
              <a:rPr lang="fi-FI" sz="1200" b="0" dirty="0">
                <a:latin typeface="+mn-lt"/>
                <a:ea typeface="Lato"/>
                <a:cs typeface="Lato"/>
              </a:rPr>
              <a:t> of </a:t>
            </a:r>
            <a:r>
              <a:rPr lang="fi-FI" sz="1200" b="0" dirty="0" err="1">
                <a:latin typeface="+mn-lt"/>
                <a:ea typeface="Lato"/>
                <a:cs typeface="Lato"/>
              </a:rPr>
              <a:t>the</a:t>
            </a:r>
            <a:r>
              <a:rPr lang="fi-FI" sz="1200" b="0" dirty="0">
                <a:latin typeface="+mn-lt"/>
                <a:ea typeface="Lato"/>
                <a:cs typeface="Lato"/>
              </a:rPr>
              <a:t> </a:t>
            </a:r>
            <a:r>
              <a:rPr lang="fi-FI" sz="1200" b="0" dirty="0" err="1">
                <a:latin typeface="+mn-lt"/>
                <a:ea typeface="Lato"/>
                <a:cs typeface="Lato"/>
              </a:rPr>
              <a:t>problem</a:t>
            </a:r>
            <a:endParaRPr lang="fi-FI" sz="1200" b="0" dirty="0">
              <a:latin typeface="+mn-lt"/>
              <a:ea typeface="Lato"/>
              <a:cs typeface="Lato"/>
            </a:endParaRPr>
          </a:p>
          <a:p>
            <a:pPr marL="742950" lvl="1" defTabSz="457200">
              <a:lnSpc>
                <a:spcPct val="150000"/>
              </a:lnSpc>
              <a:buClr>
                <a:srgbClr val="00A7E2"/>
              </a:buClr>
              <a:buFont typeface="Arial,Sans-Serif"/>
              <a:buChar char="•"/>
            </a:pPr>
            <a:r>
              <a:rPr lang="fi-FI" sz="1200" b="0" dirty="0" err="1">
                <a:latin typeface="+mn-lt"/>
                <a:ea typeface="Lato"/>
                <a:cs typeface="Lato"/>
              </a:rPr>
              <a:t>Nature-based</a:t>
            </a:r>
            <a:r>
              <a:rPr lang="fi-FI" sz="1200" b="0" dirty="0">
                <a:latin typeface="+mn-lt"/>
                <a:ea typeface="Lato"/>
                <a:cs typeface="Lato"/>
              </a:rPr>
              <a:t> Solutions: </a:t>
            </a:r>
            <a:r>
              <a:rPr lang="fi-FI" sz="1200" b="0" dirty="0" err="1">
                <a:latin typeface="+mn-lt"/>
                <a:ea typeface="Lato"/>
                <a:cs typeface="Lato"/>
              </a:rPr>
              <a:t>Large-scale</a:t>
            </a:r>
            <a:r>
              <a:rPr lang="fi-FI" sz="1200" b="0" dirty="0">
                <a:latin typeface="+mn-lt"/>
                <a:ea typeface="Lato"/>
                <a:cs typeface="Lato"/>
              </a:rPr>
              <a:t> </a:t>
            </a:r>
            <a:r>
              <a:rPr lang="fi-FI" sz="1200" b="0" dirty="0" err="1">
                <a:latin typeface="+mn-lt"/>
                <a:ea typeface="Lato"/>
                <a:cs typeface="Lato"/>
              </a:rPr>
              <a:t>solutions</a:t>
            </a:r>
            <a:r>
              <a:rPr lang="fi-FI" sz="1200" b="0" dirty="0">
                <a:latin typeface="+mn-lt"/>
                <a:ea typeface="Lato"/>
                <a:cs typeface="Lato"/>
              </a:rPr>
              <a:t>, </a:t>
            </a:r>
            <a:r>
              <a:rPr lang="fi-FI" sz="1200" b="0" dirty="0" err="1">
                <a:latin typeface="+mn-lt"/>
                <a:ea typeface="Lato"/>
                <a:cs typeface="Lato"/>
              </a:rPr>
              <a:t>Diversity</a:t>
            </a:r>
            <a:r>
              <a:rPr lang="fi-FI" sz="1200" b="0" dirty="0">
                <a:latin typeface="+mn-lt"/>
                <a:ea typeface="Lato"/>
                <a:cs typeface="Lato"/>
              </a:rPr>
              <a:t> of </a:t>
            </a:r>
            <a:r>
              <a:rPr lang="fi-FI" sz="1200" b="0" dirty="0" err="1">
                <a:latin typeface="+mn-lt"/>
                <a:ea typeface="Lato"/>
                <a:cs typeface="Lato"/>
              </a:rPr>
              <a:t>hazards</a:t>
            </a:r>
            <a:r>
              <a:rPr lang="fi-FI" sz="1200" b="0" dirty="0">
                <a:latin typeface="+mn-lt"/>
                <a:ea typeface="Lato"/>
                <a:cs typeface="Lato"/>
              </a:rPr>
              <a:t>, </a:t>
            </a:r>
            <a:r>
              <a:rPr lang="fi-FI" sz="1200" b="0" dirty="0" err="1">
                <a:latin typeface="+mn-lt"/>
                <a:ea typeface="Lato"/>
                <a:cs typeface="Lato"/>
              </a:rPr>
              <a:t>Good</a:t>
            </a:r>
            <a:r>
              <a:rPr lang="fi-FI" sz="1200" b="0" dirty="0">
                <a:latin typeface="+mn-lt"/>
                <a:ea typeface="Lato"/>
                <a:cs typeface="Lato"/>
              </a:rPr>
              <a:t> </a:t>
            </a:r>
            <a:r>
              <a:rPr lang="fi-FI" sz="1200" b="0" dirty="0" err="1">
                <a:latin typeface="+mn-lt"/>
                <a:ea typeface="Lato"/>
                <a:cs typeface="Lato"/>
              </a:rPr>
              <a:t>fit</a:t>
            </a:r>
            <a:r>
              <a:rPr lang="fi-FI" sz="1200" b="0" dirty="0">
                <a:latin typeface="+mn-lt"/>
                <a:ea typeface="Lato"/>
                <a:cs typeface="Lato"/>
              </a:rPr>
              <a:t> </a:t>
            </a:r>
            <a:r>
              <a:rPr lang="fi-FI" sz="1200" b="0" dirty="0" err="1">
                <a:latin typeface="+mn-lt"/>
                <a:ea typeface="Lato"/>
                <a:cs typeface="Lato"/>
              </a:rPr>
              <a:t>with</a:t>
            </a:r>
            <a:r>
              <a:rPr lang="fi-FI" sz="1200" b="0" dirty="0">
                <a:latin typeface="+mn-lt"/>
                <a:ea typeface="Lato"/>
                <a:cs typeface="Lato"/>
              </a:rPr>
              <a:t> </a:t>
            </a:r>
            <a:r>
              <a:rPr lang="fi-FI" sz="1200" b="0" dirty="0" err="1">
                <a:latin typeface="+mn-lt"/>
                <a:ea typeface="Lato"/>
                <a:cs typeface="Lato"/>
              </a:rPr>
              <a:t>the</a:t>
            </a:r>
            <a:r>
              <a:rPr lang="fi-FI" sz="1200" b="0" dirty="0">
                <a:latin typeface="+mn-lt"/>
                <a:ea typeface="Lato"/>
                <a:cs typeface="Lato"/>
              </a:rPr>
              <a:t> </a:t>
            </a:r>
            <a:r>
              <a:rPr lang="fi-FI" sz="1200" b="0" dirty="0" err="1">
                <a:latin typeface="+mn-lt"/>
                <a:ea typeface="Lato"/>
                <a:cs typeface="Lato"/>
              </a:rPr>
              <a:t>surrounding</a:t>
            </a:r>
            <a:r>
              <a:rPr lang="fi-FI" sz="1200" b="0" dirty="0">
                <a:latin typeface="+mn-lt"/>
                <a:ea typeface="Lato"/>
                <a:cs typeface="Lato"/>
              </a:rPr>
              <a:t> </a:t>
            </a:r>
            <a:r>
              <a:rPr lang="fi-FI" sz="1200" b="0" dirty="0" err="1">
                <a:latin typeface="+mn-lt"/>
                <a:ea typeface="Lato"/>
                <a:cs typeface="Lato"/>
              </a:rPr>
              <a:t>environment</a:t>
            </a:r>
            <a:endParaRPr lang="fi-FI" sz="1200" b="0" dirty="0">
              <a:latin typeface="+mn-lt"/>
              <a:ea typeface="Lato"/>
              <a:cs typeface="Lat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chemeClr val="bg1"/>
              </a:solidFill>
              <a:latin typeface="+mn-lt"/>
              <a:ea typeface="Lato"/>
              <a:cs typeface="Lato"/>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US"/>
              <a:t>13</a:t>
            </a:fld>
            <a:endParaRPr lang="en-US"/>
          </a:p>
        </p:txBody>
      </p:sp>
    </p:spTree>
    <p:extLst>
      <p:ext uri="{BB962C8B-B14F-4D97-AF65-F5344CB8AC3E}">
        <p14:creationId xmlns:p14="http://schemas.microsoft.com/office/powerpoint/2010/main" val="1745996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sz="1200" b="1" dirty="0">
              <a:solidFill>
                <a:schemeClr val="bg1"/>
              </a:solidFill>
              <a:ea typeface="+mn-lt"/>
              <a:cs typeface="+mn-lt"/>
            </a:endParaRPr>
          </a:p>
          <a:p>
            <a:pPr marL="457200" indent="-457200">
              <a:buAutoNum type="arabicParenR"/>
            </a:pPr>
            <a:r>
              <a:rPr lang="en-GB" sz="1200" dirty="0">
                <a:solidFill>
                  <a:schemeClr val="bg1"/>
                </a:solidFill>
                <a:latin typeface="Lato"/>
                <a:ea typeface="Lato"/>
                <a:cs typeface="Lato"/>
              </a:rPr>
              <a:t>Nature-based Solutions to societal challenges are innovative locally adapted and accepted solutions. Engaging stakeholders through co-creation processes is therefore crucial.</a:t>
            </a:r>
            <a:br>
              <a:rPr lang="en-GB" sz="1200" dirty="0">
                <a:latin typeface="Lato"/>
                <a:ea typeface="Lato"/>
                <a:cs typeface="Lato"/>
              </a:rPr>
            </a:br>
            <a:endParaRPr lang="en-GB" sz="1200" dirty="0">
              <a:solidFill>
                <a:schemeClr val="bg1"/>
              </a:solidFill>
              <a:latin typeface="Lato"/>
              <a:ea typeface="Lato"/>
              <a:cs typeface="Lato"/>
            </a:endParaRPr>
          </a:p>
          <a:p>
            <a:pPr marL="457200" indent="-457200">
              <a:buFont typeface="+mj-lt"/>
              <a:buAutoNum type="arabicParenR"/>
            </a:pPr>
            <a:r>
              <a:rPr lang="en-GB" sz="1200" dirty="0">
                <a:solidFill>
                  <a:schemeClr val="bg1"/>
                </a:solidFill>
                <a:latin typeface="Lato"/>
                <a:ea typeface="Lato"/>
                <a:cs typeface="Lato"/>
              </a:rPr>
              <a:t>Co-creation approaches are place-based, outcome-focused, resource demanding, and change-oriented, reflexive, and important pillars are inclusivity, creativity, iteration, and participation.</a:t>
            </a:r>
            <a:br>
              <a:rPr lang="en-GB" sz="1200" dirty="0">
                <a:latin typeface="Lato"/>
                <a:ea typeface="Lato"/>
                <a:cs typeface="Lato"/>
              </a:rPr>
            </a:br>
            <a:endParaRPr lang="en-GB" dirty="0">
              <a:solidFill>
                <a:schemeClr val="bg1"/>
              </a:solidFill>
              <a:cs typeface="Calibri" panose="020F0502020204030204"/>
            </a:endParaRPr>
          </a:p>
          <a:p>
            <a:pPr marL="457200" indent="-457200">
              <a:buFont typeface="+mj-lt"/>
              <a:buAutoNum type="arabicParenR"/>
            </a:pPr>
            <a:r>
              <a:rPr lang="en-GB" sz="1200" dirty="0">
                <a:solidFill>
                  <a:schemeClr val="bg1"/>
                </a:solidFill>
                <a:latin typeface="Lato"/>
                <a:ea typeface="Lato"/>
                <a:cs typeface="Lato"/>
              </a:rPr>
              <a:t>The OPERANDUM process to co-creation aims to engage and inform stakeholders throughout - this process consists of co-design, co-development, co-deployment, and monitoring. </a:t>
            </a:r>
          </a:p>
          <a:p>
            <a:pPr marL="457200" indent="-457200">
              <a:buFont typeface="+mj-lt"/>
              <a:buAutoNum type="arabicParenR"/>
            </a:pPr>
            <a:endParaRPr lang="en-GB" sz="18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18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14</a:t>
            </a:fld>
            <a:endParaRPr lang="en-IE"/>
          </a:p>
        </p:txBody>
      </p:sp>
    </p:spTree>
    <p:extLst>
      <p:ext uri="{BB962C8B-B14F-4D97-AF65-F5344CB8AC3E}">
        <p14:creationId xmlns:p14="http://schemas.microsoft.com/office/powerpoint/2010/main" val="1614797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15</a:t>
            </a:fld>
            <a:endParaRPr lang="en-US"/>
          </a:p>
        </p:txBody>
      </p:sp>
    </p:spTree>
    <p:extLst>
      <p:ext uri="{BB962C8B-B14F-4D97-AF65-F5344CB8AC3E}">
        <p14:creationId xmlns:p14="http://schemas.microsoft.com/office/powerpoint/2010/main" val="1844239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sz="1200" b="1" dirty="0">
                <a:solidFill>
                  <a:srgbClr val="00A7E2"/>
                </a:solidFill>
                <a:latin typeface="Lato"/>
                <a:ea typeface="+mn-lt"/>
                <a:cs typeface="+mn-lt"/>
              </a:rPr>
              <a:t>Steps per project phase (co-design, co-development, co-deployment):</a:t>
            </a:r>
            <a:endParaRPr lang="en-GB" sz="1200" b="1" dirty="0">
              <a:latin typeface="Lato"/>
              <a:ea typeface="+mn-lt"/>
              <a:cs typeface="+mn-lt"/>
            </a:endParaRPr>
          </a:p>
          <a:p>
            <a:pPr algn="just"/>
            <a:endParaRPr lang="en-GB" sz="1200" b="1" dirty="0">
              <a:solidFill>
                <a:srgbClr val="00A7E2"/>
              </a:solidFill>
              <a:latin typeface="Lato"/>
              <a:ea typeface="+mn-lt"/>
              <a:cs typeface="+mn-lt"/>
            </a:endParaRPr>
          </a:p>
          <a:p>
            <a:pPr marL="457200" indent="-457200">
              <a:buClr>
                <a:srgbClr val="00A7E2"/>
              </a:buClr>
              <a:buFont typeface="+mj-lt"/>
              <a:buAutoNum type="arabicParenR"/>
            </a:pPr>
            <a:r>
              <a:rPr lang="en-GB" sz="1200" dirty="0">
                <a:latin typeface="Lato"/>
                <a:ea typeface="+mn-lt"/>
                <a:cs typeface="+mn-lt"/>
              </a:rPr>
              <a:t>Identify the relevant stakeholders</a:t>
            </a:r>
          </a:p>
          <a:p>
            <a:pPr marL="457200" indent="-457200">
              <a:buClr>
                <a:srgbClr val="00A7E2"/>
              </a:buClr>
              <a:buFont typeface="+mj-lt"/>
              <a:buAutoNum type="arabicParenR"/>
            </a:pPr>
            <a:endParaRPr lang="en-GB" sz="1200" dirty="0">
              <a:latin typeface="Lato"/>
              <a:ea typeface="+mn-lt"/>
              <a:cs typeface="+mn-lt"/>
            </a:endParaRPr>
          </a:p>
          <a:p>
            <a:pPr marL="457200" indent="-457200">
              <a:buClr>
                <a:srgbClr val="00A7E2"/>
              </a:buClr>
              <a:buFont typeface="+mj-lt"/>
              <a:buAutoNum type="arabicParenR"/>
            </a:pPr>
            <a:r>
              <a:rPr lang="en-GB" sz="1200" dirty="0">
                <a:latin typeface="Lato"/>
                <a:ea typeface="+mn-lt"/>
                <a:cs typeface="Arial"/>
              </a:rPr>
              <a:t>Identify the role of stakeholders</a:t>
            </a:r>
            <a:r>
              <a:rPr lang="en-GB" sz="1200" dirty="0">
                <a:solidFill>
                  <a:srgbClr val="FF0000"/>
                </a:solidFill>
                <a:latin typeface="Lato"/>
                <a:ea typeface="+mn-lt"/>
                <a:cs typeface="Arial"/>
              </a:rPr>
              <a:t> </a:t>
            </a:r>
          </a:p>
          <a:p>
            <a:pPr marL="457200" indent="-457200">
              <a:buClr>
                <a:srgbClr val="00A7E2"/>
              </a:buClr>
              <a:buAutoNum type="arabicParenR"/>
            </a:pPr>
            <a:endParaRPr lang="en-GB" sz="1200" dirty="0">
              <a:solidFill>
                <a:srgbClr val="FF0000"/>
              </a:solidFill>
              <a:latin typeface="Lato"/>
              <a:ea typeface="+mn-lt"/>
              <a:cs typeface="Arial"/>
            </a:endParaRPr>
          </a:p>
          <a:p>
            <a:pPr marL="457200" indent="-457200">
              <a:buClr>
                <a:srgbClr val="00A7E2"/>
              </a:buClr>
              <a:buFont typeface="+mj-lt"/>
              <a:buAutoNum type="arabicParenR"/>
            </a:pPr>
            <a:r>
              <a:rPr lang="en-GB" sz="1200" dirty="0">
                <a:latin typeface="Lato"/>
                <a:ea typeface="+mn-lt"/>
                <a:cs typeface="+mn-lt"/>
              </a:rPr>
              <a:t>Identification of stakeholder groups according to their needs and requirements</a:t>
            </a:r>
            <a:endParaRPr lang="en-GB" sz="1200" dirty="0">
              <a:solidFill>
                <a:srgbClr val="FF0000"/>
              </a:solidFill>
              <a:latin typeface="Lato"/>
              <a:ea typeface="+mn-lt"/>
              <a:cs typeface="Arial"/>
            </a:endParaRPr>
          </a:p>
          <a:p>
            <a:pPr marL="457200" indent="-457200">
              <a:buClr>
                <a:srgbClr val="00A7E2"/>
              </a:buClr>
              <a:buAutoNum type="arabicParenR"/>
            </a:pPr>
            <a:endParaRPr lang="en-GB" sz="1200" dirty="0">
              <a:latin typeface="Lato"/>
              <a:ea typeface="+mn-lt"/>
              <a:cs typeface="+mn-lt"/>
            </a:endParaRPr>
          </a:p>
          <a:p>
            <a:pPr marL="457200" indent="-457200">
              <a:buClr>
                <a:srgbClr val="00A7E2"/>
              </a:buClr>
              <a:buAutoNum type="arabicParenR"/>
            </a:pPr>
            <a:r>
              <a:rPr lang="en-GB" sz="1200" dirty="0">
                <a:latin typeface="Lato"/>
                <a:ea typeface="+mn-lt"/>
                <a:cs typeface="+mn-lt"/>
              </a:rPr>
              <a:t>Assess needs and requirements for the OAL</a:t>
            </a:r>
            <a:br>
              <a:rPr lang="en-GB" sz="1200" dirty="0">
                <a:latin typeface="Lato"/>
                <a:ea typeface="+mn-lt"/>
                <a:cs typeface="+mn-lt"/>
              </a:rPr>
            </a:br>
            <a:endParaRPr lang="en-GB" sz="1200" dirty="0">
              <a:latin typeface="Lato"/>
              <a:ea typeface="+mn-lt"/>
              <a:cs typeface="+mn-lt"/>
            </a:endParaRPr>
          </a:p>
          <a:p>
            <a:pPr marL="457200" indent="-457200">
              <a:buClr>
                <a:srgbClr val="00A7E2"/>
              </a:buClr>
              <a:buAutoNum type="arabicParenR"/>
            </a:pPr>
            <a:r>
              <a:rPr lang="en-GB" sz="1200" dirty="0">
                <a:latin typeface="Lato"/>
                <a:ea typeface="+mn-lt"/>
                <a:cs typeface="+mn-lt"/>
              </a:rPr>
              <a:t>Define the stakeholder engagement strategy</a:t>
            </a:r>
          </a:p>
          <a:p>
            <a:pPr marL="457200" indent="-457200">
              <a:buClr>
                <a:srgbClr val="00A7E2"/>
              </a:buClr>
              <a:buFont typeface="Calibri Light" panose="020F0302020204030204"/>
              <a:buAutoNum type="arabicParenR"/>
            </a:pPr>
            <a:endParaRPr lang="en-GB" sz="1200" dirty="0">
              <a:latin typeface="Lato"/>
              <a:ea typeface="+mn-lt"/>
              <a:cs typeface="Calibri"/>
            </a:endParaRPr>
          </a:p>
          <a:p>
            <a:pPr marL="457200" indent="-457200">
              <a:buClr>
                <a:srgbClr val="00A7E2"/>
              </a:buClr>
              <a:buAutoNum type="arabicParenR"/>
            </a:pPr>
            <a:r>
              <a:rPr lang="en-GB" sz="1200" dirty="0">
                <a:latin typeface="Lato"/>
                <a:ea typeface="+mn-lt"/>
                <a:cs typeface="Calibri"/>
              </a:rPr>
              <a:t>Monitoring engagement activity</a:t>
            </a:r>
            <a:r>
              <a:rPr lang="en-US" dirty="0"/>
              <a:t>.</a:t>
            </a:r>
          </a:p>
        </p:txBody>
      </p:sp>
      <p:sp>
        <p:nvSpPr>
          <p:cNvPr id="4" name="Slide Number Placeholder 3"/>
          <p:cNvSpPr>
            <a:spLocks noGrp="1"/>
          </p:cNvSpPr>
          <p:nvPr>
            <p:ph type="sldNum" sz="quarter" idx="5"/>
          </p:nvPr>
        </p:nvSpPr>
        <p:spPr/>
        <p:txBody>
          <a:bodyPr/>
          <a:lstStyle/>
          <a:p>
            <a:fld id="{55E79B1B-EC0D-4C76-81FD-7AAED1DE532C}" type="slidenum">
              <a:rPr lang="en-US"/>
              <a:t>16</a:t>
            </a:fld>
            <a:endParaRPr lang="en-US"/>
          </a:p>
        </p:txBody>
      </p:sp>
    </p:spTree>
    <p:extLst>
      <p:ext uri="{BB962C8B-B14F-4D97-AF65-F5344CB8AC3E}">
        <p14:creationId xmlns:p14="http://schemas.microsoft.com/office/powerpoint/2010/main" val="35743764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it-IT" sz="1200" dirty="0" err="1">
                <a:latin typeface="Lato"/>
                <a:ea typeface="+mn-lt"/>
                <a:cs typeface="+mn-lt"/>
              </a:rPr>
              <a:t>Geographical</a:t>
            </a:r>
            <a:endParaRPr lang="it-IT" sz="1200" dirty="0">
              <a:latin typeface="Lato"/>
              <a:ea typeface="+mn-lt"/>
              <a:cs typeface="+mn-lt"/>
            </a:endParaRPr>
          </a:p>
          <a:p>
            <a:pPr marL="628650" lvl="1" indent="-171450" algn="just">
              <a:buFont typeface="Arial" panose="020B0604020202020204" pitchFamily="34" charset="0"/>
              <a:buChar char="•"/>
            </a:pPr>
            <a:r>
              <a:rPr lang="it-IT" dirty="0">
                <a:cs typeface="Calibri"/>
              </a:rPr>
              <a:t>Local stakeholders are </a:t>
            </a:r>
            <a:r>
              <a:rPr lang="it-IT" dirty="0" err="1">
                <a:cs typeface="Calibri"/>
              </a:rPr>
              <a:t>important</a:t>
            </a:r>
            <a:r>
              <a:rPr lang="it-IT" dirty="0">
                <a:cs typeface="Calibri"/>
              </a:rPr>
              <a:t> for the </a:t>
            </a:r>
            <a:r>
              <a:rPr lang="it-IT" dirty="0" err="1">
                <a:cs typeface="Calibri"/>
              </a:rPr>
              <a:t>NbS</a:t>
            </a:r>
            <a:r>
              <a:rPr lang="it-IT" dirty="0">
                <a:cs typeface="Calibri"/>
              </a:rPr>
              <a:t> </a:t>
            </a:r>
            <a:r>
              <a:rPr lang="it-IT" dirty="0" err="1">
                <a:cs typeface="Calibri"/>
              </a:rPr>
              <a:t>implementation</a:t>
            </a:r>
            <a:r>
              <a:rPr lang="it-IT" dirty="0">
                <a:cs typeface="Calibri"/>
              </a:rPr>
              <a:t>, </a:t>
            </a:r>
            <a:r>
              <a:rPr lang="it-IT" dirty="0" err="1">
                <a:cs typeface="Calibri"/>
              </a:rPr>
              <a:t>but</a:t>
            </a:r>
            <a:r>
              <a:rPr lang="it-IT" dirty="0">
                <a:cs typeface="Calibri"/>
              </a:rPr>
              <a:t> national </a:t>
            </a:r>
            <a:r>
              <a:rPr lang="it-IT" dirty="0" err="1">
                <a:cs typeface="Calibri"/>
              </a:rPr>
              <a:t>decision</a:t>
            </a:r>
            <a:r>
              <a:rPr lang="it-IT" dirty="0">
                <a:cs typeface="Calibri"/>
              </a:rPr>
              <a:t> makers and the international community </a:t>
            </a:r>
            <a:r>
              <a:rPr lang="it-IT" dirty="0" err="1">
                <a:cs typeface="Calibri"/>
              </a:rPr>
              <a:t>is</a:t>
            </a:r>
            <a:r>
              <a:rPr lang="it-IT" dirty="0">
                <a:cs typeface="Calibri"/>
              </a:rPr>
              <a:t> </a:t>
            </a:r>
            <a:r>
              <a:rPr lang="it-IT" dirty="0" err="1">
                <a:cs typeface="Calibri"/>
              </a:rPr>
              <a:t>important</a:t>
            </a:r>
            <a:r>
              <a:rPr lang="it-IT" dirty="0">
                <a:cs typeface="Calibri"/>
              </a:rPr>
              <a:t> to </a:t>
            </a:r>
            <a:r>
              <a:rPr lang="it-IT" dirty="0" err="1">
                <a:cs typeface="Calibri"/>
              </a:rPr>
              <a:t>interact</a:t>
            </a:r>
            <a:r>
              <a:rPr lang="it-IT" dirty="0">
                <a:cs typeface="Calibri"/>
              </a:rPr>
              <a:t> with. Global information helps with knowledge and </a:t>
            </a:r>
            <a:r>
              <a:rPr lang="it-IT" dirty="0" err="1">
                <a:cs typeface="Calibri"/>
              </a:rPr>
              <a:t>implementation</a:t>
            </a:r>
            <a:r>
              <a:rPr lang="it-IT" dirty="0">
                <a:cs typeface="Calibri"/>
              </a:rPr>
              <a:t> on the </a:t>
            </a:r>
            <a:r>
              <a:rPr lang="it-IT" dirty="0" err="1">
                <a:cs typeface="Calibri"/>
              </a:rPr>
              <a:t>local</a:t>
            </a:r>
            <a:r>
              <a:rPr lang="it-IT" dirty="0">
                <a:cs typeface="Calibri"/>
              </a:rPr>
              <a:t> </a:t>
            </a:r>
            <a:r>
              <a:rPr lang="it-IT" dirty="0" err="1">
                <a:cs typeface="Calibri"/>
              </a:rPr>
              <a:t>level</a:t>
            </a:r>
            <a:r>
              <a:rPr lang="it-IT" dirty="0">
                <a:cs typeface="Calibri"/>
              </a:rPr>
              <a:t>. </a:t>
            </a:r>
          </a:p>
          <a:p>
            <a:pPr marL="628650" lvl="1" indent="-171450" algn="just">
              <a:buFont typeface="Arial" panose="020B0604020202020204" pitchFamily="34" charset="0"/>
              <a:buChar char="•"/>
            </a:pPr>
            <a:endParaRPr lang="it-IT" dirty="0">
              <a:cs typeface="Calibri"/>
            </a:endParaRPr>
          </a:p>
          <a:p>
            <a:pPr marL="171450" indent="-171450">
              <a:buFont typeface="Arial" panose="020B0604020202020204" pitchFamily="34" charset="0"/>
              <a:buChar char="•"/>
            </a:pPr>
            <a:r>
              <a:rPr lang="it-IT" dirty="0">
                <a:cs typeface="Calibri"/>
              </a:rPr>
              <a:t>To determine the </a:t>
            </a:r>
            <a:r>
              <a:rPr lang="it-IT" sz="1200" dirty="0" err="1">
                <a:latin typeface="Lato"/>
                <a:ea typeface="+mn-lt"/>
                <a:cs typeface="+mn-lt"/>
              </a:rPr>
              <a:t>level</a:t>
            </a:r>
            <a:r>
              <a:rPr lang="it-IT" sz="1200" dirty="0">
                <a:latin typeface="Lato"/>
                <a:ea typeface="+mn-lt"/>
                <a:cs typeface="+mn-lt"/>
              </a:rPr>
              <a:t> of engagement and </a:t>
            </a:r>
            <a:r>
              <a:rPr lang="it-IT" sz="1200" dirty="0" err="1">
                <a:latin typeface="Lato"/>
                <a:ea typeface="+mn-lt"/>
                <a:cs typeface="+mn-lt"/>
              </a:rPr>
              <a:t>tactics</a:t>
            </a:r>
            <a:r>
              <a:rPr lang="it-IT" sz="1200" dirty="0">
                <a:latin typeface="Lato"/>
                <a:ea typeface="+mn-lt"/>
                <a:cs typeface="+mn-lt"/>
              </a:rPr>
              <a:t> for stakeholders on </a:t>
            </a:r>
            <a:r>
              <a:rPr lang="it-IT" sz="1200" dirty="0" err="1">
                <a:latin typeface="Lato"/>
                <a:ea typeface="+mn-lt"/>
                <a:cs typeface="+mn-lt"/>
              </a:rPr>
              <a:t>different</a:t>
            </a:r>
            <a:r>
              <a:rPr lang="it-IT" sz="1200" dirty="0">
                <a:latin typeface="Lato"/>
                <a:ea typeface="+mn-lt"/>
                <a:cs typeface="+mn-lt"/>
              </a:rPr>
              <a:t> </a:t>
            </a:r>
            <a:r>
              <a:rPr lang="it-IT" sz="1200" dirty="0" err="1">
                <a:latin typeface="Lato"/>
                <a:ea typeface="+mn-lt"/>
                <a:cs typeface="+mn-lt"/>
              </a:rPr>
              <a:t>geographical</a:t>
            </a:r>
            <a:r>
              <a:rPr lang="it-IT" sz="1200" dirty="0">
                <a:latin typeface="Lato"/>
                <a:ea typeface="+mn-lt"/>
                <a:cs typeface="+mn-lt"/>
              </a:rPr>
              <a:t> </a:t>
            </a:r>
            <a:r>
              <a:rPr lang="it-IT" sz="1200" dirty="0" err="1">
                <a:latin typeface="Lato"/>
                <a:ea typeface="+mn-lt"/>
                <a:cs typeface="+mn-lt"/>
              </a:rPr>
              <a:t>levels</a:t>
            </a:r>
            <a:r>
              <a:rPr lang="it-IT" sz="1200" dirty="0">
                <a:latin typeface="Lato"/>
                <a:ea typeface="+mn-lt"/>
                <a:cs typeface="+mn-lt"/>
              </a:rPr>
              <a:t>, in OPERANDUM </a:t>
            </a:r>
            <a:r>
              <a:rPr lang="it-IT" sz="1200" dirty="0" err="1">
                <a:latin typeface="Lato"/>
                <a:ea typeface="+mn-lt"/>
                <a:cs typeface="+mn-lt"/>
              </a:rPr>
              <a:t>we</a:t>
            </a:r>
            <a:r>
              <a:rPr lang="it-IT" sz="1200" dirty="0">
                <a:latin typeface="Lato"/>
                <a:ea typeface="+mn-lt"/>
                <a:cs typeface="+mn-lt"/>
              </a:rPr>
              <a:t> </a:t>
            </a:r>
            <a:r>
              <a:rPr lang="it-IT" sz="1200" dirty="0" err="1">
                <a:latin typeface="Lato"/>
                <a:ea typeface="+mn-lt"/>
                <a:cs typeface="+mn-lt"/>
              </a:rPr>
              <a:t>define</a:t>
            </a:r>
            <a:r>
              <a:rPr lang="it-IT" sz="1200" dirty="0">
                <a:latin typeface="Lato"/>
                <a:ea typeface="+mn-lt"/>
                <a:cs typeface="+mn-lt"/>
              </a:rPr>
              <a:t> 3 </a:t>
            </a:r>
            <a:r>
              <a:rPr lang="it-IT" sz="1200" dirty="0" err="1">
                <a:latin typeface="Lato"/>
                <a:ea typeface="+mn-lt"/>
                <a:cs typeface="+mn-lt"/>
              </a:rPr>
              <a:t>types</a:t>
            </a:r>
            <a:r>
              <a:rPr lang="it-IT" sz="1200" dirty="0">
                <a:latin typeface="Lato"/>
                <a:ea typeface="+mn-lt"/>
                <a:cs typeface="+mn-lt"/>
              </a:rPr>
              <a:t>:</a:t>
            </a:r>
          </a:p>
          <a:p>
            <a:pPr marL="628650" lvl="1" indent="-171450">
              <a:buFont typeface="Arial" panose="020B0604020202020204" pitchFamily="34" charset="0"/>
              <a:buChar char="•"/>
            </a:pPr>
            <a:r>
              <a:rPr lang="it-IT" sz="1050" dirty="0" err="1">
                <a:latin typeface="Lato"/>
                <a:ea typeface="+mn-lt"/>
                <a:cs typeface="+mn-lt"/>
              </a:rPr>
              <a:t>Primary</a:t>
            </a:r>
            <a:r>
              <a:rPr lang="it-IT" sz="1050" dirty="0">
                <a:latin typeface="Lato"/>
                <a:ea typeface="+mn-lt"/>
                <a:cs typeface="+mn-lt"/>
              </a:rPr>
              <a:t> stakeholders: </a:t>
            </a:r>
            <a:r>
              <a:rPr lang="it-IT" sz="1050" dirty="0" err="1">
                <a:latin typeface="Lato"/>
                <a:ea typeface="+mn-lt"/>
                <a:cs typeface="+mn-lt"/>
              </a:rPr>
              <a:t>these</a:t>
            </a:r>
            <a:r>
              <a:rPr lang="it-IT" sz="1050" dirty="0">
                <a:latin typeface="Lato"/>
                <a:ea typeface="+mn-lt"/>
                <a:cs typeface="+mn-lt"/>
              </a:rPr>
              <a:t> stakeholders are </a:t>
            </a:r>
            <a:r>
              <a:rPr lang="it-IT" sz="1050" dirty="0" err="1">
                <a:latin typeface="Lato"/>
                <a:ea typeface="+mn-lt"/>
                <a:cs typeface="+mn-lt"/>
              </a:rPr>
              <a:t>directly</a:t>
            </a:r>
            <a:r>
              <a:rPr lang="it-IT" sz="1050" dirty="0">
                <a:latin typeface="Lato"/>
                <a:ea typeface="+mn-lt"/>
                <a:cs typeface="+mn-lt"/>
              </a:rPr>
              <a:t> </a:t>
            </a:r>
            <a:r>
              <a:rPr lang="it-IT" sz="1050" dirty="0" err="1">
                <a:latin typeface="Lato"/>
                <a:ea typeface="+mn-lt"/>
                <a:cs typeface="+mn-lt"/>
              </a:rPr>
              <a:t>involved</a:t>
            </a:r>
            <a:r>
              <a:rPr lang="it-IT" sz="1050" dirty="0">
                <a:latin typeface="Lato"/>
                <a:ea typeface="+mn-lt"/>
                <a:cs typeface="+mn-lt"/>
              </a:rPr>
              <a:t> and </a:t>
            </a:r>
            <a:r>
              <a:rPr lang="it-IT" sz="1050" dirty="0" err="1">
                <a:latin typeface="Lato"/>
                <a:ea typeface="+mn-lt"/>
                <a:cs typeface="+mn-lt"/>
              </a:rPr>
              <a:t>should</a:t>
            </a:r>
            <a:r>
              <a:rPr lang="it-IT" sz="1050" dirty="0">
                <a:latin typeface="Lato"/>
                <a:ea typeface="+mn-lt"/>
                <a:cs typeface="+mn-lt"/>
              </a:rPr>
              <a:t> be </a:t>
            </a:r>
            <a:r>
              <a:rPr lang="it-IT" sz="1050" dirty="0" err="1">
                <a:latin typeface="Lato"/>
                <a:ea typeface="+mn-lt"/>
                <a:cs typeface="+mn-lt"/>
              </a:rPr>
              <a:t>collaborated</a:t>
            </a:r>
            <a:r>
              <a:rPr lang="it-IT" sz="1050" dirty="0">
                <a:latin typeface="Lato"/>
                <a:ea typeface="+mn-lt"/>
                <a:cs typeface="+mn-lt"/>
              </a:rPr>
              <a:t> with</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050" dirty="0" err="1">
                <a:latin typeface="Lato"/>
                <a:ea typeface="+mn-lt"/>
                <a:cs typeface="+mn-lt"/>
              </a:rPr>
              <a:t>Secondary</a:t>
            </a:r>
            <a:r>
              <a:rPr lang="it-IT" sz="1050" dirty="0">
                <a:latin typeface="Lato"/>
                <a:ea typeface="+mn-lt"/>
                <a:cs typeface="+mn-lt"/>
              </a:rPr>
              <a:t> stakeholders: </a:t>
            </a:r>
            <a:r>
              <a:rPr lang="it-IT" sz="1050" dirty="0" err="1">
                <a:latin typeface="Lato"/>
                <a:ea typeface="+mn-lt"/>
                <a:cs typeface="+mn-lt"/>
              </a:rPr>
              <a:t>these</a:t>
            </a:r>
            <a:r>
              <a:rPr lang="it-IT" sz="1050" dirty="0">
                <a:latin typeface="Lato"/>
                <a:ea typeface="+mn-lt"/>
                <a:cs typeface="+mn-lt"/>
              </a:rPr>
              <a:t> stakeholders are </a:t>
            </a:r>
            <a:r>
              <a:rPr lang="it-IT" sz="1050" dirty="0" err="1">
                <a:latin typeface="Lato"/>
                <a:ea typeface="+mn-lt"/>
                <a:cs typeface="+mn-lt"/>
              </a:rPr>
              <a:t>interested</a:t>
            </a:r>
            <a:r>
              <a:rPr lang="it-IT" sz="1050" dirty="0">
                <a:latin typeface="Lato"/>
                <a:ea typeface="+mn-lt"/>
                <a:cs typeface="+mn-lt"/>
              </a:rPr>
              <a:t> in NBS and </a:t>
            </a:r>
            <a:r>
              <a:rPr lang="it-IT" sz="1050" dirty="0" err="1">
                <a:latin typeface="Lato"/>
                <a:ea typeface="+mn-lt"/>
                <a:cs typeface="+mn-lt"/>
              </a:rPr>
              <a:t>should</a:t>
            </a:r>
            <a:r>
              <a:rPr lang="it-IT" sz="1050" dirty="0">
                <a:latin typeface="Lato"/>
                <a:ea typeface="+mn-lt"/>
                <a:cs typeface="+mn-lt"/>
              </a:rPr>
              <a:t> be </a:t>
            </a:r>
            <a:r>
              <a:rPr lang="it-IT" sz="1050" dirty="0" err="1">
                <a:latin typeface="Lato"/>
                <a:ea typeface="+mn-lt"/>
                <a:cs typeface="+mn-lt"/>
              </a:rPr>
              <a:t>involved</a:t>
            </a:r>
            <a:r>
              <a:rPr lang="it-IT" sz="1050" dirty="0">
                <a:latin typeface="Lato"/>
                <a:ea typeface="+mn-lt"/>
                <a:cs typeface="+mn-lt"/>
              </a:rPr>
              <a:t> and </a:t>
            </a:r>
            <a:r>
              <a:rPr lang="it-IT" sz="1050" dirty="0" err="1">
                <a:latin typeface="Lato"/>
                <a:ea typeface="+mn-lt"/>
                <a:cs typeface="+mn-lt"/>
              </a:rPr>
              <a:t>consulted</a:t>
            </a:r>
            <a:endParaRPr lang="it-IT" sz="1050" dirty="0">
              <a:latin typeface="Lato"/>
              <a:ea typeface="+mn-lt"/>
              <a:cs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050" dirty="0">
                <a:latin typeface="Lato"/>
                <a:ea typeface="+mn-lt"/>
                <a:cs typeface="+mn-lt"/>
              </a:rPr>
              <a:t>Third stakeholders: </a:t>
            </a:r>
            <a:r>
              <a:rPr lang="it-IT" sz="1050" dirty="0" err="1">
                <a:latin typeface="Lato"/>
                <a:ea typeface="+mn-lt"/>
                <a:cs typeface="+mn-lt"/>
              </a:rPr>
              <a:t>these</a:t>
            </a:r>
            <a:r>
              <a:rPr lang="it-IT" sz="1050" dirty="0">
                <a:latin typeface="Lato"/>
                <a:ea typeface="+mn-lt"/>
                <a:cs typeface="+mn-lt"/>
              </a:rPr>
              <a:t> stakeholders are </a:t>
            </a:r>
            <a:r>
              <a:rPr lang="it-IT" sz="1050" dirty="0" err="1">
                <a:latin typeface="Lato"/>
                <a:ea typeface="+mn-lt"/>
                <a:cs typeface="+mn-lt"/>
              </a:rPr>
              <a:t>not</a:t>
            </a:r>
            <a:r>
              <a:rPr lang="it-IT" sz="1050" dirty="0">
                <a:latin typeface="Lato"/>
                <a:ea typeface="+mn-lt"/>
                <a:cs typeface="+mn-lt"/>
              </a:rPr>
              <a:t> </a:t>
            </a:r>
            <a:r>
              <a:rPr lang="it-IT" sz="1050" dirty="0" err="1">
                <a:latin typeface="Lato"/>
                <a:ea typeface="+mn-lt"/>
                <a:cs typeface="+mn-lt"/>
              </a:rPr>
              <a:t>directly</a:t>
            </a:r>
            <a:r>
              <a:rPr lang="it-IT" sz="1050" dirty="0">
                <a:latin typeface="Lato"/>
                <a:ea typeface="+mn-lt"/>
                <a:cs typeface="+mn-lt"/>
              </a:rPr>
              <a:t> </a:t>
            </a:r>
            <a:r>
              <a:rPr lang="it-IT" sz="1050" dirty="0" err="1">
                <a:latin typeface="Lato"/>
                <a:ea typeface="+mn-lt"/>
                <a:cs typeface="+mn-lt"/>
              </a:rPr>
              <a:t>involved</a:t>
            </a:r>
            <a:r>
              <a:rPr lang="it-IT" sz="1050" dirty="0">
                <a:latin typeface="Lato"/>
                <a:ea typeface="+mn-lt"/>
                <a:cs typeface="+mn-lt"/>
              </a:rPr>
              <a:t> in the </a:t>
            </a:r>
            <a:r>
              <a:rPr lang="it-IT" sz="1050" dirty="0" err="1">
                <a:latin typeface="Lato"/>
                <a:ea typeface="+mn-lt"/>
                <a:cs typeface="+mn-lt"/>
              </a:rPr>
              <a:t>OALs</a:t>
            </a:r>
            <a:r>
              <a:rPr lang="it-IT" sz="1050" dirty="0">
                <a:latin typeface="Lato"/>
                <a:ea typeface="+mn-lt"/>
                <a:cs typeface="+mn-lt"/>
              </a:rPr>
              <a:t> </a:t>
            </a:r>
            <a:r>
              <a:rPr lang="it-IT" sz="1050" dirty="0" err="1">
                <a:latin typeface="Lato"/>
                <a:ea typeface="+mn-lt"/>
                <a:cs typeface="+mn-lt"/>
              </a:rPr>
              <a:t>but</a:t>
            </a:r>
            <a:r>
              <a:rPr lang="it-IT" sz="1050" dirty="0">
                <a:latin typeface="Lato"/>
                <a:ea typeface="+mn-lt"/>
                <a:cs typeface="+mn-lt"/>
              </a:rPr>
              <a:t> are </a:t>
            </a:r>
            <a:r>
              <a:rPr lang="it-IT" sz="1050" dirty="0" err="1">
                <a:latin typeface="Lato"/>
                <a:ea typeface="+mn-lt"/>
                <a:cs typeface="+mn-lt"/>
              </a:rPr>
              <a:t>interested</a:t>
            </a:r>
            <a:r>
              <a:rPr lang="it-IT" sz="1050" dirty="0">
                <a:latin typeface="Lato"/>
                <a:ea typeface="+mn-lt"/>
                <a:cs typeface="+mn-lt"/>
              </a:rPr>
              <a:t> in </a:t>
            </a:r>
            <a:r>
              <a:rPr lang="it-IT" sz="1050" dirty="0" err="1">
                <a:latin typeface="Lato"/>
                <a:ea typeface="+mn-lt"/>
                <a:cs typeface="+mn-lt"/>
              </a:rPr>
              <a:t>this</a:t>
            </a:r>
            <a:r>
              <a:rPr lang="it-IT" sz="1050" dirty="0">
                <a:latin typeface="Lato"/>
                <a:ea typeface="+mn-lt"/>
                <a:cs typeface="+mn-lt"/>
              </a:rPr>
              <a:t>, and </a:t>
            </a:r>
            <a:r>
              <a:rPr lang="it-IT" sz="1050" dirty="0" err="1">
                <a:latin typeface="Lato"/>
                <a:ea typeface="+mn-lt"/>
                <a:cs typeface="+mn-lt"/>
              </a:rPr>
              <a:t>should</a:t>
            </a:r>
            <a:r>
              <a:rPr lang="it-IT" sz="1050" dirty="0">
                <a:latin typeface="Lato"/>
                <a:ea typeface="+mn-lt"/>
                <a:cs typeface="+mn-lt"/>
              </a:rPr>
              <a:t> </a:t>
            </a:r>
            <a:r>
              <a:rPr lang="it-IT" sz="1050" dirty="0" err="1">
                <a:latin typeface="Lato"/>
                <a:ea typeface="+mn-lt"/>
                <a:cs typeface="+mn-lt"/>
              </a:rPr>
              <a:t>therefore</a:t>
            </a:r>
            <a:r>
              <a:rPr lang="it-IT" sz="1050" dirty="0">
                <a:latin typeface="Lato"/>
                <a:ea typeface="+mn-lt"/>
                <a:cs typeface="+mn-lt"/>
              </a:rPr>
              <a:t> be </a:t>
            </a:r>
            <a:r>
              <a:rPr lang="it-IT" sz="1050" dirty="0" err="1">
                <a:latin typeface="Lato"/>
                <a:ea typeface="+mn-lt"/>
                <a:cs typeface="+mn-lt"/>
              </a:rPr>
              <a:t>informed</a:t>
            </a:r>
            <a:endParaRPr lang="it-IT" sz="1050" dirty="0">
              <a:latin typeface="Lato"/>
              <a:ea typeface="+mn-lt"/>
              <a:cs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it-IT" sz="1050" dirty="0">
              <a:latin typeface="Lato"/>
              <a:ea typeface="+mn-lt"/>
              <a:cs typeface="+mn-lt"/>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it-IT" sz="1050" dirty="0">
              <a:latin typeface="Lato"/>
              <a:ea typeface="+mn-lt"/>
              <a:cs typeface="+mn-lt"/>
            </a:endParaRPr>
          </a:p>
          <a:p>
            <a:pPr marL="628650" lvl="1" indent="-171450">
              <a:buFont typeface="Arial" panose="020B0604020202020204" pitchFamily="34" charset="0"/>
              <a:buChar char="•"/>
            </a:pPr>
            <a:endParaRPr lang="it-IT" sz="1050" dirty="0">
              <a:latin typeface="Lato"/>
              <a:ea typeface="+mn-lt"/>
              <a:cs typeface="+mn-lt"/>
            </a:endParaRPr>
          </a:p>
          <a:p>
            <a:pPr marL="628650" lvl="1" indent="-171450">
              <a:buFont typeface="Arial" panose="020B0604020202020204" pitchFamily="34" charset="0"/>
              <a:buChar char="•"/>
            </a:pPr>
            <a:endParaRPr lang="it-IT" sz="1050" dirty="0">
              <a:latin typeface="Lato"/>
              <a:ea typeface="+mn-lt"/>
              <a:cs typeface="+mn-lt"/>
            </a:endParaRPr>
          </a:p>
          <a:p>
            <a:pPr marL="171450" lvl="0" indent="-171450" algn="just">
              <a:buFont typeface="Arial" panose="020B0604020202020204" pitchFamily="34" charset="0"/>
              <a:buChar char="•"/>
            </a:pPr>
            <a:endParaRPr lang="it-IT" dirty="0">
              <a:cs typeface="Calibri"/>
            </a:endParaRPr>
          </a:p>
          <a:p>
            <a:pPr algn="just"/>
            <a:endParaRPr lang="it-IT" dirty="0">
              <a:cs typeface="Calibri"/>
            </a:endParaRPr>
          </a:p>
          <a:p>
            <a:pPr algn="just"/>
            <a:endParaRPr lang="it-IT" dirty="0">
              <a:cs typeface="Calibri"/>
            </a:endParaRPr>
          </a:p>
          <a:p>
            <a:pPr algn="just"/>
            <a:endParaRPr lang="it-IT"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17</a:t>
            </a:fld>
            <a:endParaRPr lang="en-US"/>
          </a:p>
        </p:txBody>
      </p:sp>
    </p:spTree>
    <p:extLst>
      <p:ext uri="{BB962C8B-B14F-4D97-AF65-F5344CB8AC3E}">
        <p14:creationId xmlns:p14="http://schemas.microsoft.com/office/powerpoint/2010/main" val="215515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it-IT" i="0" dirty="0">
                <a:cs typeface="Calibri"/>
              </a:rPr>
              <a:t>The OPERANDUM </a:t>
            </a:r>
            <a:r>
              <a:rPr lang="it-IT" i="0" dirty="0" err="1">
                <a:cs typeface="Calibri"/>
              </a:rPr>
              <a:t>value</a:t>
            </a:r>
            <a:r>
              <a:rPr lang="it-IT" i="0" dirty="0">
                <a:cs typeface="Calibri"/>
              </a:rPr>
              <a:t> chain </a:t>
            </a:r>
            <a:r>
              <a:rPr lang="it-IT" i="0" dirty="0" err="1">
                <a:cs typeface="Calibri"/>
              </a:rPr>
              <a:t>consists</a:t>
            </a:r>
            <a:r>
              <a:rPr lang="it-IT" i="0" dirty="0">
                <a:cs typeface="Calibri"/>
              </a:rPr>
              <a:t> of </a:t>
            </a:r>
            <a:r>
              <a:rPr lang="it-IT" i="0" dirty="0" err="1">
                <a:cs typeface="Calibri"/>
              </a:rPr>
              <a:t>different</a:t>
            </a:r>
            <a:r>
              <a:rPr lang="it-IT" i="0" dirty="0">
                <a:cs typeface="Calibri"/>
              </a:rPr>
              <a:t> stakeholder groups </a:t>
            </a:r>
            <a:r>
              <a:rPr lang="it-IT" i="0" dirty="0" err="1">
                <a:cs typeface="Calibri"/>
              </a:rPr>
              <a:t>that</a:t>
            </a:r>
            <a:r>
              <a:rPr lang="it-IT" i="0" dirty="0">
                <a:cs typeface="Calibri"/>
              </a:rPr>
              <a:t> are </a:t>
            </a:r>
            <a:r>
              <a:rPr lang="en-IE" i="0" dirty="0"/>
              <a:t>relevant for the implementation of nature-based solutions</a:t>
            </a:r>
            <a:r>
              <a:rPr lang="it-IT" i="0" dirty="0">
                <a:cs typeface="Calibri"/>
              </a:rPr>
              <a:t>. </a:t>
            </a:r>
            <a:r>
              <a:rPr lang="it-IT" i="0" dirty="0" err="1">
                <a:cs typeface="Calibri"/>
              </a:rPr>
              <a:t>These</a:t>
            </a:r>
            <a:r>
              <a:rPr lang="it-IT" i="0" dirty="0">
                <a:cs typeface="Calibri"/>
              </a:rPr>
              <a:t> can include the following (non </a:t>
            </a:r>
            <a:r>
              <a:rPr lang="it-IT" i="0" dirty="0" err="1">
                <a:cs typeface="Calibri"/>
              </a:rPr>
              <a:t>exhaustive</a:t>
            </a:r>
            <a:r>
              <a:rPr lang="it-IT" i="0" dirty="0">
                <a:cs typeface="Calibri"/>
              </a:rPr>
              <a:t> list): </a:t>
            </a:r>
          </a:p>
          <a:p>
            <a:pPr marL="628650" lvl="1" indent="-171450" algn="just">
              <a:buFont typeface="Arial" panose="020B0604020202020204" pitchFamily="34" charset="0"/>
              <a:buChar char="•"/>
            </a:pPr>
            <a:r>
              <a:rPr lang="it-IT" i="0" dirty="0">
                <a:cs typeface="Calibri"/>
              </a:rPr>
              <a:t>End users, designers, delivery and </a:t>
            </a:r>
            <a:r>
              <a:rPr lang="it-IT" i="0" dirty="0" err="1">
                <a:cs typeface="Calibri"/>
              </a:rPr>
              <a:t>maintenance</a:t>
            </a:r>
            <a:r>
              <a:rPr lang="it-IT" i="0" dirty="0">
                <a:cs typeface="Calibri"/>
              </a:rPr>
              <a:t>, suppliers, monitoring, influencers, policy makers and </a:t>
            </a:r>
            <a:r>
              <a:rPr lang="it-IT" i="0" dirty="0" err="1">
                <a:cs typeface="Calibri"/>
              </a:rPr>
              <a:t>investors</a:t>
            </a:r>
            <a:r>
              <a:rPr lang="it-IT" i="0" dirty="0">
                <a:cs typeface="Calibri"/>
              </a:rPr>
              <a:t> / </a:t>
            </a:r>
            <a:r>
              <a:rPr lang="it-IT" i="0" dirty="0" err="1">
                <a:cs typeface="Calibri"/>
              </a:rPr>
              <a:t>funders</a:t>
            </a:r>
            <a:endParaRPr lang="it-IT" i="0" dirty="0">
              <a:cs typeface="Calibri"/>
            </a:endParaRPr>
          </a:p>
          <a:p>
            <a:pPr marL="171450" indent="-171450" algn="just">
              <a:buFont typeface="Arial" panose="020B0604020202020204" pitchFamily="34" charset="0"/>
              <a:buChar char="•"/>
            </a:pPr>
            <a:r>
              <a:rPr lang="it-IT" sz="1200" dirty="0" err="1">
                <a:latin typeface="Lato"/>
                <a:ea typeface="+mn-lt"/>
                <a:cs typeface="+mn-lt"/>
              </a:rPr>
              <a:t>Based</a:t>
            </a:r>
            <a:r>
              <a:rPr lang="it-IT" sz="1200" dirty="0">
                <a:latin typeface="Lato"/>
                <a:ea typeface="+mn-lt"/>
                <a:cs typeface="+mn-lt"/>
              </a:rPr>
              <a:t> on the OPERANDUM </a:t>
            </a:r>
            <a:r>
              <a:rPr lang="it-IT" sz="1200" dirty="0" err="1">
                <a:latin typeface="Lato"/>
                <a:ea typeface="+mn-lt"/>
                <a:cs typeface="+mn-lt"/>
              </a:rPr>
              <a:t>value</a:t>
            </a:r>
            <a:r>
              <a:rPr lang="it-IT" sz="1200" dirty="0">
                <a:latin typeface="Lato"/>
                <a:ea typeface="+mn-lt"/>
                <a:cs typeface="+mn-lt"/>
              </a:rPr>
              <a:t> chain, the </a:t>
            </a:r>
            <a:r>
              <a:rPr lang="it-IT" sz="1200" dirty="0" err="1">
                <a:latin typeface="Lato"/>
                <a:ea typeface="+mn-lt"/>
                <a:cs typeface="+mn-lt"/>
              </a:rPr>
              <a:t>geographic</a:t>
            </a:r>
            <a:r>
              <a:rPr lang="it-IT" sz="1200" dirty="0">
                <a:latin typeface="Lato"/>
                <a:ea typeface="+mn-lt"/>
                <a:cs typeface="+mn-lt"/>
              </a:rPr>
              <a:t> location and </a:t>
            </a:r>
            <a:r>
              <a:rPr lang="it-IT" sz="1200" dirty="0" err="1">
                <a:latin typeface="Lato"/>
                <a:ea typeface="+mn-lt"/>
                <a:cs typeface="+mn-lt"/>
              </a:rPr>
              <a:t>level</a:t>
            </a:r>
            <a:r>
              <a:rPr lang="it-IT" sz="1200" dirty="0">
                <a:latin typeface="Lato"/>
                <a:ea typeface="+mn-lt"/>
                <a:cs typeface="+mn-lt"/>
              </a:rPr>
              <a:t> of engagement (</a:t>
            </a:r>
            <a:r>
              <a:rPr lang="it-IT" sz="1200" i="1" dirty="0" err="1">
                <a:latin typeface="Lato"/>
                <a:ea typeface="+mn-lt"/>
                <a:cs typeface="+mn-lt"/>
              </a:rPr>
              <a:t>see</a:t>
            </a:r>
            <a:r>
              <a:rPr lang="it-IT" sz="1200" i="1" dirty="0">
                <a:latin typeface="Lato"/>
                <a:ea typeface="+mn-lt"/>
                <a:cs typeface="+mn-lt"/>
              </a:rPr>
              <a:t> step 1: </a:t>
            </a:r>
            <a:r>
              <a:rPr lang="it-IT" sz="1200" i="1" dirty="0" err="1">
                <a:latin typeface="Lato"/>
                <a:ea typeface="+mn-lt"/>
                <a:cs typeface="+mn-lt"/>
              </a:rPr>
              <a:t>identify</a:t>
            </a:r>
            <a:r>
              <a:rPr lang="it-IT" sz="1200" i="1" dirty="0">
                <a:latin typeface="Lato"/>
                <a:ea typeface="+mn-lt"/>
                <a:cs typeface="+mn-lt"/>
              </a:rPr>
              <a:t> the stakeholders</a:t>
            </a:r>
            <a:r>
              <a:rPr lang="it-IT" sz="1200" dirty="0">
                <a:latin typeface="Lato"/>
                <a:ea typeface="+mn-lt"/>
                <a:cs typeface="+mn-lt"/>
              </a:rPr>
              <a:t>), stakeholders are </a:t>
            </a:r>
            <a:r>
              <a:rPr lang="it-IT" sz="1200" dirty="0" err="1">
                <a:latin typeface="Lato"/>
                <a:ea typeface="+mn-lt"/>
                <a:cs typeface="+mn-lt"/>
              </a:rPr>
              <a:t>grouped</a:t>
            </a:r>
            <a:r>
              <a:rPr lang="it-IT" sz="1200" dirty="0">
                <a:latin typeface="Lato"/>
                <a:ea typeface="+mn-lt"/>
                <a:cs typeface="+mn-lt"/>
              </a:rPr>
              <a:t> </a:t>
            </a:r>
            <a:r>
              <a:rPr lang="it-IT" sz="1200" dirty="0" err="1">
                <a:latin typeface="Lato"/>
                <a:ea typeface="+mn-lt"/>
                <a:cs typeface="+mn-lt"/>
              </a:rPr>
              <a:t>into</a:t>
            </a:r>
            <a:r>
              <a:rPr lang="it-IT" sz="1200" dirty="0">
                <a:latin typeface="Lato"/>
                <a:ea typeface="+mn-lt"/>
                <a:cs typeface="+mn-lt"/>
              </a:rPr>
              <a:t> 4 target </a:t>
            </a:r>
            <a:r>
              <a:rPr lang="it-IT" sz="1200" dirty="0" err="1">
                <a:latin typeface="Lato"/>
                <a:ea typeface="+mn-lt"/>
                <a:cs typeface="+mn-lt"/>
              </a:rPr>
              <a:t>categories</a:t>
            </a:r>
            <a:r>
              <a:rPr lang="it-IT" sz="1200" dirty="0">
                <a:latin typeface="Lato"/>
                <a:ea typeface="+mn-lt"/>
                <a:cs typeface="+mn-lt"/>
              </a:rPr>
              <a:t>: </a:t>
            </a:r>
          </a:p>
          <a:p>
            <a:pPr marL="628650" lvl="1" indent="-171450" algn="just">
              <a:buFont typeface="Arial" panose="020B0604020202020204" pitchFamily="34" charset="0"/>
              <a:buChar char="•"/>
            </a:pPr>
            <a:r>
              <a:rPr lang="it-IT" sz="1200" dirty="0">
                <a:latin typeface="Lato"/>
                <a:ea typeface="+mn-lt"/>
                <a:cs typeface="+mn-lt"/>
              </a:rPr>
              <a:t>Knowledge-</a:t>
            </a:r>
            <a:r>
              <a:rPr lang="it-IT" sz="1200" dirty="0" err="1">
                <a:latin typeface="Lato"/>
                <a:ea typeface="+mn-lt"/>
                <a:cs typeface="+mn-lt"/>
              </a:rPr>
              <a:t>based</a:t>
            </a:r>
            <a:r>
              <a:rPr lang="it-IT" sz="1200" dirty="0">
                <a:latin typeface="Lato"/>
                <a:ea typeface="+mn-lt"/>
                <a:cs typeface="+mn-lt"/>
              </a:rPr>
              <a:t> </a:t>
            </a:r>
            <a:r>
              <a:rPr lang="it-IT" sz="1200" dirty="0" err="1">
                <a:latin typeface="Lato"/>
                <a:ea typeface="+mn-lt"/>
                <a:cs typeface="+mn-lt"/>
              </a:rPr>
              <a:t>organisations</a:t>
            </a:r>
            <a:r>
              <a:rPr lang="it-IT" sz="1200" dirty="0">
                <a:latin typeface="Lato"/>
                <a:ea typeface="+mn-lt"/>
                <a:cs typeface="+mn-lt"/>
              </a:rPr>
              <a:t>, companies, </a:t>
            </a:r>
            <a:r>
              <a:rPr lang="it-IT" sz="1200" dirty="0" err="1">
                <a:latin typeface="Lato"/>
                <a:ea typeface="+mn-lt"/>
                <a:cs typeface="+mn-lt"/>
              </a:rPr>
              <a:t>associatiosn</a:t>
            </a:r>
            <a:r>
              <a:rPr lang="it-IT" sz="1200" dirty="0">
                <a:latin typeface="Lato"/>
                <a:ea typeface="+mn-lt"/>
                <a:cs typeface="+mn-lt"/>
              </a:rPr>
              <a:t>, public bodies / policy makers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it-IT" sz="1200" i="0" dirty="0">
              <a:latin typeface="Arial"/>
              <a:ea typeface="+mn-lt"/>
              <a:cs typeface="Arial"/>
            </a:endParaRPr>
          </a:p>
          <a:p>
            <a:pPr marL="171450" indent="-171450" algn="just">
              <a:buFont typeface="Arial" panose="020B0604020202020204" pitchFamily="34" charset="0"/>
              <a:buChar char="•"/>
            </a:pPr>
            <a:endParaRPr lang="it-IT" i="0" dirty="0">
              <a:cs typeface="Calibri"/>
            </a:endParaRPr>
          </a:p>
          <a:p>
            <a:pPr marL="171450" indent="-171450" algn="just">
              <a:buFont typeface="Arial" panose="020B0604020202020204" pitchFamily="34" charset="0"/>
              <a:buChar char="•"/>
            </a:pPr>
            <a:endParaRPr lang="it-IT" i="0" dirty="0">
              <a:cs typeface="Calibri"/>
            </a:endParaRPr>
          </a:p>
          <a:p>
            <a:pPr marL="171450" indent="-171450" algn="just">
              <a:buFont typeface="Arial" panose="020B0604020202020204" pitchFamily="34" charset="0"/>
              <a:buChar char="•"/>
            </a:pPr>
            <a:endParaRPr lang="it-IT" i="0" dirty="0">
              <a:cs typeface="Calibri"/>
            </a:endParaRPr>
          </a:p>
          <a:p>
            <a:pPr marL="171450" indent="-171450">
              <a:buFont typeface="Arial" panose="020B0604020202020204" pitchFamily="34" charset="0"/>
              <a:buChar char="•"/>
            </a:pPr>
            <a:endParaRPr lang="en-US" i="0"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18</a:t>
            </a:fld>
            <a:endParaRPr lang="en-US"/>
          </a:p>
        </p:txBody>
      </p:sp>
    </p:spTree>
    <p:extLst>
      <p:ext uri="{BB962C8B-B14F-4D97-AF65-F5344CB8AC3E}">
        <p14:creationId xmlns:p14="http://schemas.microsoft.com/office/powerpoint/2010/main" val="12553550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latin typeface="+mn-lt"/>
                <a:cs typeface="Calibri"/>
              </a:rPr>
              <a:t>Based on the stakeholder  target groups (as identified in the previous step), the next step is to identify the needs and requirements of each of the groups in the context of the nature- based solutions or </a:t>
            </a:r>
            <a:r>
              <a:rPr lang="it-IT" sz="1200" b="0" i="0" dirty="0">
                <a:latin typeface="+mn-lt"/>
                <a:ea typeface="+mn-lt"/>
                <a:cs typeface="Arial"/>
              </a:rPr>
              <a:t>OAL.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i="0" dirty="0" err="1">
                <a:latin typeface="+mn-lt"/>
                <a:ea typeface="+mn-lt"/>
                <a:cs typeface="Arial"/>
              </a:rPr>
              <a:t>This</a:t>
            </a:r>
            <a:r>
              <a:rPr lang="it-IT" sz="1200" b="0" i="0" dirty="0">
                <a:latin typeface="+mn-lt"/>
                <a:ea typeface="+mn-lt"/>
                <a:cs typeface="Arial"/>
              </a:rPr>
              <a:t> </a:t>
            </a:r>
            <a:r>
              <a:rPr lang="it-IT" sz="1200" b="0" i="0" dirty="0" err="1">
                <a:latin typeface="+mn-lt"/>
                <a:ea typeface="+mn-lt"/>
                <a:cs typeface="Arial"/>
              </a:rPr>
              <a:t>is</a:t>
            </a:r>
            <a:r>
              <a:rPr lang="it-IT" sz="1200" b="0" i="0" dirty="0">
                <a:latin typeface="+mn-lt"/>
                <a:ea typeface="+mn-lt"/>
                <a:cs typeface="Arial"/>
              </a:rPr>
              <a:t> a </a:t>
            </a:r>
            <a:r>
              <a:rPr lang="it-IT" sz="1200" b="0" i="0" dirty="0" err="1">
                <a:latin typeface="+mn-lt"/>
                <a:ea typeface="+mn-lt"/>
                <a:cs typeface="Arial"/>
              </a:rPr>
              <a:t>fundamental</a:t>
            </a:r>
            <a:r>
              <a:rPr lang="it-IT" sz="1200" b="0" i="0" dirty="0">
                <a:latin typeface="+mn-lt"/>
                <a:ea typeface="+mn-lt"/>
                <a:cs typeface="Arial"/>
              </a:rPr>
              <a:t> step in the stakeholder engagement.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i="0" dirty="0" err="1">
                <a:latin typeface="+mn-lt"/>
                <a:ea typeface="+mn-lt"/>
                <a:cs typeface="Arial"/>
              </a:rPr>
              <a:t>This</a:t>
            </a:r>
            <a:r>
              <a:rPr lang="it-IT" sz="1200" b="0" i="0" dirty="0">
                <a:latin typeface="+mn-lt"/>
                <a:ea typeface="+mn-lt"/>
                <a:cs typeface="Arial"/>
              </a:rPr>
              <a:t> can for </a:t>
            </a:r>
            <a:r>
              <a:rPr lang="it-IT" sz="1200" b="0" i="0" dirty="0" err="1">
                <a:latin typeface="+mn-lt"/>
                <a:ea typeface="+mn-lt"/>
                <a:cs typeface="Arial"/>
              </a:rPr>
              <a:t>example</a:t>
            </a:r>
            <a:r>
              <a:rPr lang="it-IT" sz="1200" b="0" i="0" dirty="0">
                <a:latin typeface="+mn-lt"/>
                <a:ea typeface="+mn-lt"/>
                <a:cs typeface="Arial"/>
              </a:rPr>
              <a:t> be </a:t>
            </a:r>
            <a:r>
              <a:rPr lang="it-IT" sz="1200" b="0" i="0" dirty="0" err="1">
                <a:latin typeface="+mn-lt"/>
                <a:ea typeface="+mn-lt"/>
                <a:cs typeface="Arial"/>
              </a:rPr>
              <a:t>done</a:t>
            </a:r>
            <a:r>
              <a:rPr lang="it-IT" sz="1200" b="0" i="0" dirty="0">
                <a:latin typeface="+mn-lt"/>
                <a:ea typeface="+mn-lt"/>
                <a:cs typeface="Arial"/>
              </a:rPr>
              <a:t> by </a:t>
            </a:r>
            <a:r>
              <a:rPr lang="it-IT" sz="1200" b="0" i="0" dirty="0" err="1">
                <a:latin typeface="+mn-lt"/>
                <a:ea typeface="+mn-lt"/>
                <a:cs typeface="Arial"/>
              </a:rPr>
              <a:t>conducting</a:t>
            </a:r>
            <a:r>
              <a:rPr lang="it-IT" sz="1200" b="0" i="0" dirty="0">
                <a:latin typeface="+mn-lt"/>
                <a:ea typeface="+mn-lt"/>
                <a:cs typeface="Arial"/>
              </a:rPr>
              <a:t> a survey for </a:t>
            </a:r>
            <a:r>
              <a:rPr lang="it-IT" sz="1200" b="0" i="0" dirty="0" err="1">
                <a:latin typeface="+mn-lt"/>
                <a:ea typeface="+mn-lt"/>
                <a:cs typeface="Arial"/>
              </a:rPr>
              <a:t>each</a:t>
            </a:r>
            <a:r>
              <a:rPr lang="it-IT" sz="1200" b="0" i="0" dirty="0">
                <a:latin typeface="+mn-lt"/>
                <a:ea typeface="+mn-lt"/>
                <a:cs typeface="Arial"/>
              </a:rPr>
              <a:t> of the target groups. </a:t>
            </a:r>
            <a:r>
              <a:rPr lang="it-IT" sz="1200" b="0" i="0" dirty="0" err="1">
                <a:latin typeface="+mn-lt"/>
                <a:ea typeface="+mn-lt"/>
                <a:cs typeface="Arial"/>
              </a:rPr>
              <a:t>Possible</a:t>
            </a:r>
            <a:r>
              <a:rPr lang="it-IT" sz="1200" b="0" i="0" dirty="0">
                <a:latin typeface="+mn-lt"/>
                <a:ea typeface="+mn-lt"/>
                <a:cs typeface="Arial"/>
              </a:rPr>
              <a:t> </a:t>
            </a:r>
            <a:r>
              <a:rPr lang="it-IT" sz="1200" b="0" i="0" dirty="0" err="1">
                <a:latin typeface="+mn-lt"/>
                <a:ea typeface="+mn-lt"/>
                <a:cs typeface="Arial"/>
              </a:rPr>
              <a:t>questions</a:t>
            </a:r>
            <a:r>
              <a:rPr lang="it-IT" sz="1200" b="0" i="0" dirty="0">
                <a:latin typeface="+mn-lt"/>
                <a:ea typeface="+mn-lt"/>
                <a:cs typeface="Arial"/>
              </a:rPr>
              <a:t> </a:t>
            </a:r>
            <a:r>
              <a:rPr lang="it-IT" sz="1200" b="0" i="0" dirty="0" err="1">
                <a:latin typeface="+mn-lt"/>
                <a:ea typeface="+mn-lt"/>
                <a:cs typeface="Arial"/>
              </a:rPr>
              <a:t>could</a:t>
            </a:r>
            <a:r>
              <a:rPr lang="it-IT" sz="1200" b="0" i="0" dirty="0">
                <a:latin typeface="+mn-lt"/>
                <a:ea typeface="+mn-lt"/>
                <a:cs typeface="Arial"/>
              </a:rPr>
              <a:t> be:</a:t>
            </a:r>
          </a:p>
          <a:p>
            <a:r>
              <a:rPr lang="en-US" sz="1200" b="0" i="1" dirty="0">
                <a:latin typeface="+mn-lt"/>
                <a:ea typeface="+mn-lt"/>
                <a:cs typeface="+mn-lt"/>
              </a:rPr>
              <a:t>What could you provide to OPERANDUM?</a:t>
            </a:r>
            <a:endParaRPr lang="en-US" sz="1200" b="0" i="1" dirty="0">
              <a:latin typeface="+mn-lt"/>
              <a:ea typeface="Lato"/>
              <a:cs typeface="Arial"/>
            </a:endParaRPr>
          </a:p>
          <a:p>
            <a:pPr>
              <a:lnSpc>
                <a:spcPct val="150000"/>
              </a:lnSpc>
            </a:pPr>
            <a:r>
              <a:rPr lang="en-US" sz="1200" b="0" i="1" dirty="0">
                <a:latin typeface="+mn-lt"/>
                <a:ea typeface="+mn-lt"/>
                <a:cs typeface="+mn-lt"/>
              </a:rPr>
              <a:t>Why are you interested in OPERANDUM? </a:t>
            </a:r>
            <a:endParaRPr lang="en-US" sz="1200" b="0" i="1" dirty="0">
              <a:latin typeface="+mn-lt"/>
              <a:ea typeface="+mn-lt"/>
              <a:cs typeface="Arial"/>
            </a:endParaRPr>
          </a:p>
          <a:p>
            <a:pPr>
              <a:lnSpc>
                <a:spcPct val="150000"/>
              </a:lnSpc>
            </a:pPr>
            <a:r>
              <a:rPr lang="en-US" sz="1200" b="0" i="1" dirty="0">
                <a:latin typeface="+mn-lt"/>
                <a:ea typeface="+mn-lt"/>
                <a:cs typeface="+mn-lt"/>
              </a:rPr>
              <a:t>What is your motivation?</a:t>
            </a:r>
            <a:endParaRPr lang="en-US" sz="1200" b="0" i="1" dirty="0">
              <a:latin typeface="+mn-lt"/>
              <a:ea typeface="Lato"/>
              <a:cs typeface="Arial"/>
            </a:endParaRPr>
          </a:p>
          <a:p>
            <a:pPr>
              <a:lnSpc>
                <a:spcPct val="150000"/>
              </a:lnSpc>
            </a:pPr>
            <a:r>
              <a:rPr lang="en-US" sz="1200" b="0" i="1" dirty="0">
                <a:latin typeface="+mn-lt"/>
                <a:ea typeface="+mn-lt"/>
                <a:cs typeface="+mn-lt"/>
              </a:rPr>
              <a:t>What do you expect the result of the project to be? </a:t>
            </a:r>
            <a:endParaRPr lang="en-US" sz="1200" b="0" i="1" dirty="0">
              <a:latin typeface="+mn-lt"/>
              <a:ea typeface="+mn-lt"/>
              <a:cs typeface="Arial"/>
            </a:endParaRPr>
          </a:p>
          <a:p>
            <a:pPr>
              <a:lnSpc>
                <a:spcPct val="150000"/>
              </a:lnSpc>
            </a:pPr>
            <a:r>
              <a:rPr lang="en-US" sz="1200" b="0" i="1" dirty="0">
                <a:latin typeface="+mn-lt"/>
                <a:ea typeface="+mn-lt"/>
                <a:cs typeface="+mn-lt"/>
              </a:rPr>
              <a:t>What direct benefit do you expect to get from the project?</a:t>
            </a:r>
            <a:endParaRPr lang="en-US" sz="1200" b="0" dirty="0">
              <a:latin typeface="+mn-lt"/>
              <a:ea typeface="Lato"/>
              <a:cs typeface="Arial"/>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it-IT" sz="1200" b="0" i="0" dirty="0">
              <a:latin typeface="+mn-lt"/>
              <a:ea typeface="+mn-lt"/>
              <a:cs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it-IT" sz="1200" b="0" i="0" dirty="0">
              <a:latin typeface="+mn-lt"/>
              <a:ea typeface="Lato"/>
              <a:cs typeface="Arial"/>
            </a:endParaRPr>
          </a:p>
          <a:p>
            <a:pPr marL="171450" indent="-171450">
              <a:buFont typeface="Arial" panose="020B0604020202020204" pitchFamily="34" charset="0"/>
              <a:buChar char="•"/>
            </a:pPr>
            <a:endParaRPr lang="en-US" b="0" i="0" dirty="0">
              <a:latin typeface="+mn-lt"/>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19</a:t>
            </a:fld>
            <a:endParaRPr lang="en-US"/>
          </a:p>
        </p:txBody>
      </p:sp>
    </p:spTree>
    <p:extLst>
      <p:ext uri="{BB962C8B-B14F-4D97-AF65-F5344CB8AC3E}">
        <p14:creationId xmlns:p14="http://schemas.microsoft.com/office/powerpoint/2010/main" val="1279951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cs typeface="Calibri"/>
              </a:rPr>
              <a:t>OPERANDUM is a European project that researches sustainable solutions based on nature to adapt to extreme weather events. We call these type of solutions 'nature-based solutions’.</a:t>
            </a:r>
          </a:p>
          <a:p>
            <a:pPr marL="171450" indent="-171450">
              <a:buFont typeface="Arial" panose="020B0604020202020204" pitchFamily="34" charset="0"/>
              <a:buChar char="•"/>
            </a:pPr>
            <a:r>
              <a:rPr lang="en-US">
                <a:cs typeface="Calibri"/>
              </a:rPr>
              <a:t>In the project, solutions are demonstrated for different types of hydro-meteorological hazards in 10 open air laboratories. </a:t>
            </a:r>
          </a:p>
          <a:p>
            <a:pPr marL="171450" indent="-171450">
              <a:buFont typeface="Arial" panose="020B0604020202020204" pitchFamily="34" charset="0"/>
              <a:buChar char="•"/>
            </a:pPr>
            <a:r>
              <a:rPr lang="en-US">
                <a:cs typeface="Calibri"/>
              </a:rPr>
              <a:t>The project is a collaboration between 26 partners in 14 countries – covering universities, NGOs, and SMEs – over 4 years. </a:t>
            </a:r>
          </a:p>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a:t>
            </a:fld>
            <a:endParaRPr lang="en-US"/>
          </a:p>
        </p:txBody>
      </p:sp>
    </p:spTree>
    <p:extLst>
      <p:ext uri="{BB962C8B-B14F-4D97-AF65-F5344CB8AC3E}">
        <p14:creationId xmlns:p14="http://schemas.microsoft.com/office/powerpoint/2010/main" val="1160350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IE" dirty="0"/>
              <a:t>Having established clear reasons for engagement, the next step in the stakeholder engagement process is to assess and prioritise stakeholders. </a:t>
            </a:r>
          </a:p>
          <a:p>
            <a:pPr marL="171450" indent="-171450" algn="just">
              <a:buFont typeface="Arial" panose="020B0604020202020204" pitchFamily="34" charset="0"/>
              <a:buChar char="•"/>
            </a:pPr>
            <a:r>
              <a:rPr lang="en-IE" dirty="0"/>
              <a:t>OPERANDUM has adopted the Power-Interest Matrix. </a:t>
            </a:r>
          </a:p>
          <a:p>
            <a:pPr marL="171450" indent="-171450" algn="just">
              <a:buFont typeface="Arial" panose="020B0604020202020204" pitchFamily="34" charset="0"/>
              <a:buChar char="•"/>
            </a:pPr>
            <a:r>
              <a:rPr lang="en-IE" dirty="0"/>
              <a:t>According to the level of interest and power, stakeholder can be included in one of the four resulting boxes:</a:t>
            </a:r>
          </a:p>
          <a:p>
            <a:pPr marL="628650" lvl="1" indent="-171450" algn="just">
              <a:buFont typeface="Arial" panose="020B0604020202020204" pitchFamily="34" charset="0"/>
              <a:buChar char="•"/>
            </a:pPr>
            <a:r>
              <a:rPr lang="en-IE" dirty="0"/>
              <a:t>Stakeholders with high power and high interest (in OAL, NBS, and/or OPERANDUM) are heavily invested in the project and therefore they must be fully engaged. </a:t>
            </a:r>
          </a:p>
          <a:p>
            <a:pPr marL="628650" lvl="1" indent="-171450" algn="just">
              <a:buFont typeface="Arial" panose="020B0604020202020204" pitchFamily="34" charset="0"/>
              <a:buChar char="•"/>
            </a:pPr>
            <a:r>
              <a:rPr lang="en-IE" dirty="0"/>
              <a:t>Stakeholders with high power but low interest must be kept satisfied. They can derail the project over seemingly minor issues. </a:t>
            </a:r>
          </a:p>
          <a:p>
            <a:pPr marL="628650" lvl="1" indent="-171450" algn="just">
              <a:buFont typeface="Arial" panose="020B0604020202020204" pitchFamily="34" charset="0"/>
              <a:buChar char="•"/>
            </a:pPr>
            <a:r>
              <a:rPr lang="en-IE" dirty="0"/>
              <a:t>Stakeholders with low power but high interest must be kept informed since they can become influential by forming alliance with other more powerful stakeholders. </a:t>
            </a:r>
          </a:p>
          <a:p>
            <a:pPr marL="628650" lvl="1" indent="-171450" algn="just">
              <a:buFont typeface="Arial" panose="020B0604020202020204" pitchFamily="34" charset="0"/>
              <a:buChar char="•"/>
            </a:pPr>
            <a:r>
              <a:rPr lang="en-IE" dirty="0"/>
              <a:t>Stakeholders with low power and low interest must be monitored, in case they become more powerful and affect the project in the future.</a:t>
            </a:r>
            <a:endParaRPr lang="it-IT" dirty="0">
              <a:cs typeface="Calibri"/>
            </a:endParaRPr>
          </a:p>
          <a:p>
            <a:pPr algn="just"/>
            <a:endParaRPr lang="it-IT" dirty="0">
              <a:cs typeface="Calibri"/>
            </a:endParaRPr>
          </a:p>
          <a:p>
            <a:pPr algn="just"/>
            <a:endParaRPr lang="it-IT" dirty="0">
              <a:cs typeface="Calibri"/>
            </a:endParaRPr>
          </a:p>
          <a:p>
            <a:pPr algn="just"/>
            <a:endParaRPr lang="it-IT"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20</a:t>
            </a:fld>
            <a:endParaRPr lang="en-US"/>
          </a:p>
        </p:txBody>
      </p:sp>
    </p:spTree>
    <p:extLst>
      <p:ext uri="{BB962C8B-B14F-4D97-AF65-F5344CB8AC3E}">
        <p14:creationId xmlns:p14="http://schemas.microsoft.com/office/powerpoint/2010/main" val="368267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US" sz="1200" i="0" dirty="0">
                <a:latin typeface="+mn-lt"/>
                <a:ea typeface="Lato"/>
                <a:cs typeface="Calibri"/>
              </a:rPr>
              <a:t>Local authority has high power, but medium interest</a:t>
            </a:r>
          </a:p>
          <a:p>
            <a:pPr marL="171450" indent="-171450" algn="l">
              <a:buFont typeface="Arial" panose="020B0604020202020204" pitchFamily="34" charset="0"/>
              <a:buChar char="•"/>
            </a:pPr>
            <a:r>
              <a:rPr lang="en-US" sz="1200" i="0" dirty="0">
                <a:latin typeface="+mn-lt"/>
                <a:ea typeface="Lato"/>
                <a:cs typeface="Calibri"/>
              </a:rPr>
              <a:t>What happens if we need permission from the local authority to proceed with the </a:t>
            </a:r>
            <a:r>
              <a:rPr lang="en-US" sz="1200" i="0" dirty="0" err="1">
                <a:latin typeface="+mn-lt"/>
                <a:ea typeface="Lato"/>
                <a:cs typeface="Calibri"/>
              </a:rPr>
              <a:t>NbS</a:t>
            </a:r>
            <a:r>
              <a:rPr lang="en-US" sz="1200" i="0" dirty="0">
                <a:latin typeface="+mn-lt"/>
                <a:ea typeface="Lato"/>
                <a:cs typeface="Calibri"/>
              </a:rPr>
              <a:t> implementation?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0" dirty="0">
                <a:latin typeface="+mn-lt"/>
                <a:ea typeface="Lato"/>
                <a:cs typeface="Calibri"/>
              </a:rPr>
              <a:t>We need to cooperate with the local authority, and thus increase their interest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0" dirty="0">
                <a:latin typeface="+mn-lt"/>
                <a:ea typeface="Lato"/>
                <a:cs typeface="Calibri"/>
              </a:rPr>
              <a:t>Co-creation guidelines might help prevent the raise of issue, problems and challenges linked to stakeholder engagement and help the realization of methods and tools discussed.</a:t>
            </a:r>
            <a:endParaRPr lang="en-GB" dirty="0">
              <a:cs typeface="Calibri"/>
            </a:endParaRPr>
          </a:p>
          <a:p>
            <a:pPr marL="171450" indent="-171450" algn="l">
              <a:buFont typeface="Arial" panose="020B0604020202020204" pitchFamily="34" charset="0"/>
              <a:buChar char="•"/>
            </a:pPr>
            <a:endParaRPr lang="it-IT" i="0" dirty="0">
              <a:latin typeface="+mn-lt"/>
              <a:cs typeface="Calibri"/>
            </a:endParaRPr>
          </a:p>
          <a:p>
            <a:pPr marL="171450" indent="-171450" algn="l">
              <a:buFont typeface="Arial" panose="020B0604020202020204" pitchFamily="34" charset="0"/>
              <a:buChar char="•"/>
            </a:pPr>
            <a:endParaRPr lang="it-IT" i="0" dirty="0">
              <a:latin typeface="+mn-lt"/>
              <a:cs typeface="Calibri"/>
            </a:endParaRPr>
          </a:p>
          <a:p>
            <a:pPr marL="171450" indent="-171450" algn="l">
              <a:buFont typeface="Arial" panose="020B0604020202020204" pitchFamily="34" charset="0"/>
              <a:buChar char="•"/>
            </a:pPr>
            <a:endParaRPr lang="it-IT" i="0" dirty="0">
              <a:latin typeface="+mn-lt"/>
              <a:cs typeface="Calibri"/>
            </a:endParaRPr>
          </a:p>
          <a:p>
            <a:pPr marL="171450" indent="-171450" algn="l">
              <a:buFont typeface="Arial" panose="020B0604020202020204" pitchFamily="34" charset="0"/>
              <a:buChar char="•"/>
            </a:pPr>
            <a:endParaRPr lang="it-IT" i="0" dirty="0">
              <a:latin typeface="+mn-lt"/>
              <a:cs typeface="Calibri"/>
            </a:endParaRPr>
          </a:p>
          <a:p>
            <a:pPr marL="171450" indent="-171450" algn="l">
              <a:buFont typeface="Arial" panose="020B0604020202020204" pitchFamily="34" charset="0"/>
              <a:buChar char="•"/>
            </a:pPr>
            <a:endParaRPr lang="en-US" i="0" dirty="0">
              <a:latin typeface="+mn-lt"/>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21</a:t>
            </a:fld>
            <a:endParaRPr lang="en-US"/>
          </a:p>
        </p:txBody>
      </p:sp>
    </p:spTree>
    <p:extLst>
      <p:ext uri="{BB962C8B-B14F-4D97-AF65-F5344CB8AC3E}">
        <p14:creationId xmlns:p14="http://schemas.microsoft.com/office/powerpoint/2010/main" val="16375943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i="1" dirty="0"/>
              <a:t>See slide</a:t>
            </a:r>
            <a:endParaRPr lang="en-US" dirty="0"/>
          </a:p>
          <a:p>
            <a:pPr algn="just"/>
            <a:endParaRPr lang="it-IT" i="1" dirty="0">
              <a:cs typeface="Calibri"/>
            </a:endParaRPr>
          </a:p>
          <a:p>
            <a:pPr algn="just"/>
            <a:endParaRPr lang="it-IT" i="1" dirty="0">
              <a:cs typeface="Calibri"/>
            </a:endParaRPr>
          </a:p>
          <a:p>
            <a:pPr algn="just"/>
            <a:endParaRPr lang="it-IT" i="1" dirty="0">
              <a:cs typeface="Calibri"/>
            </a:endParaRPr>
          </a:p>
          <a:p>
            <a:pPr algn="just"/>
            <a:endParaRPr lang="it-IT" i="1"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22</a:t>
            </a:fld>
            <a:endParaRPr lang="en-US"/>
          </a:p>
        </p:txBody>
      </p:sp>
    </p:spTree>
    <p:extLst>
      <p:ext uri="{BB962C8B-B14F-4D97-AF65-F5344CB8AC3E}">
        <p14:creationId xmlns:p14="http://schemas.microsoft.com/office/powerpoint/2010/main" val="19743553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endParaRPr lang="it-IT" b="0" dirty="0">
              <a:latin typeface="+mn-lt"/>
              <a:cs typeface="Calibri"/>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rPr>
              <a:t>Successful stakeholder engagement requires a good monitoring strategy to identify what works and what needs to be corrected to achieve the project's objectives </a:t>
            </a:r>
            <a:r>
              <a:rPr lang="en-US" b="0" dirty="0">
                <a:latin typeface="+mn-lt"/>
                <a:ea typeface="+mn-lt"/>
                <a:cs typeface="Arial"/>
              </a:rPr>
              <a:t>of </a:t>
            </a:r>
            <a:r>
              <a:rPr lang="en-US" b="0" dirty="0" err="1">
                <a:latin typeface="+mn-lt"/>
                <a:ea typeface="+mn-lt"/>
                <a:cs typeface="+mn-lt"/>
              </a:rPr>
              <a:t>NbS</a:t>
            </a:r>
            <a:r>
              <a:rPr lang="en-US" b="0" dirty="0">
                <a:latin typeface="+mn-lt"/>
                <a:ea typeface="+mn-lt"/>
                <a:cs typeface="+mn-lt"/>
              </a:rPr>
              <a:t> acceptance and sense of ownership</a:t>
            </a:r>
            <a:endParaRPr lang="en-US" b="0" dirty="0">
              <a:latin typeface="+mn-lt"/>
            </a:endParaRP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mn-lt"/>
                <a:ea typeface="+mn-lt"/>
                <a:cs typeface="Arial"/>
              </a:rPr>
              <a:t>OPERANDUM uses Valid context-based monitoring strategy, meaning that together with stakeholders, indicators are selected that reflect the socio-ecological system and project objectives.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solidFill>
                  <a:srgbClr val="000000"/>
                </a:solidFill>
                <a:latin typeface="+mn-lt"/>
                <a:ea typeface="Lato"/>
                <a:cs typeface="Arial"/>
              </a:rPr>
              <a:t>Why? OALs are complex, interconnected biophysical and socio-economic systems that require a wide range of data, methods and tools for Monitoring &amp; Evaluation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050" b="0" dirty="0">
                <a:solidFill>
                  <a:srgbClr val="000000"/>
                </a:solidFill>
                <a:latin typeface="+mn-lt"/>
                <a:ea typeface="Lato"/>
                <a:cs typeface="Arial"/>
              </a:rPr>
              <a:t>A SOCIO-ECOLOGICAL APPROACH includes bot socio-economic and ecological indicators, namely focusing on:</a:t>
            </a:r>
          </a:p>
          <a:p>
            <a:pPr marL="1085850" marR="0" lvl="2"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sz="1050" b="0" dirty="0">
                <a:solidFill>
                  <a:srgbClr val="000000"/>
                </a:solidFill>
                <a:latin typeface="+mn-lt"/>
                <a:ea typeface="Lato"/>
                <a:cs typeface="Arial"/>
              </a:rPr>
              <a:t>Input, Process, Output, Outcome and Impact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i="1" dirty="0">
                <a:solidFill>
                  <a:schemeClr val="tx1"/>
                </a:solidFill>
                <a:latin typeface="Lato"/>
                <a:ea typeface="+mn-lt"/>
                <a:cs typeface="Arial"/>
              </a:rPr>
              <a:t>This strategy should be integrated with the technical and performance measurement activity, identifying a balance in the number of indicators that could be used to evaluate changes directly attributable to the project</a:t>
            </a:r>
            <a:endParaRPr lang="en-CA" sz="1050" b="0" dirty="0">
              <a:solidFill>
                <a:srgbClr val="000000"/>
              </a:solidFill>
              <a:latin typeface="+mn-lt"/>
              <a:ea typeface="Lato"/>
              <a:cs typeface="Arial"/>
            </a:endParaRP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000000"/>
              </a:solidFill>
              <a:latin typeface="+mn-lt"/>
              <a:ea typeface="Lato"/>
              <a:cs typeface="Arial"/>
            </a:endParaRP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050" b="0" dirty="0">
              <a:solidFill>
                <a:srgbClr val="000000"/>
              </a:solidFill>
              <a:latin typeface="+mn-lt"/>
              <a:ea typeface="Lato"/>
              <a:cs typeface="Arial"/>
            </a:endParaRP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i-FI" sz="1050" b="0" dirty="0">
              <a:latin typeface="+mn-lt"/>
              <a:ea typeface="Lato"/>
              <a:cs typeface="Lato"/>
            </a:endParaRPr>
          </a:p>
          <a:p>
            <a:pPr marL="171450" indent="-171450" algn="just">
              <a:buFont typeface="Arial" panose="020B0604020202020204" pitchFamily="34" charset="0"/>
              <a:buChar char="•"/>
            </a:pPr>
            <a:endParaRPr lang="en-US" b="0" dirty="0">
              <a:latin typeface="+mn-lt"/>
            </a:endParaRPr>
          </a:p>
          <a:p>
            <a:pPr marL="171450" indent="-171450" algn="just">
              <a:buFont typeface="Arial" panose="020B0604020202020204" pitchFamily="34" charset="0"/>
              <a:buChar char="•"/>
            </a:pPr>
            <a:endParaRPr lang="it-IT" b="0" dirty="0">
              <a:latin typeface="+mn-lt"/>
              <a:cs typeface="Calibri"/>
            </a:endParaRPr>
          </a:p>
          <a:p>
            <a:pPr marL="171450" indent="-171450" algn="just">
              <a:buFont typeface="Arial" panose="020B0604020202020204" pitchFamily="34" charset="0"/>
              <a:buChar char="•"/>
            </a:pPr>
            <a:endParaRPr lang="it-IT" b="0" dirty="0">
              <a:latin typeface="+mn-lt"/>
              <a:cs typeface="Calibri"/>
            </a:endParaRPr>
          </a:p>
          <a:p>
            <a:pPr marL="171450" indent="-171450" algn="just">
              <a:buFont typeface="Arial" panose="020B0604020202020204" pitchFamily="34" charset="0"/>
              <a:buChar char="•"/>
            </a:pPr>
            <a:endParaRPr lang="it-IT" b="0" dirty="0">
              <a:latin typeface="+mn-lt"/>
              <a:cs typeface="Calibri"/>
            </a:endParaRPr>
          </a:p>
          <a:p>
            <a:pPr marL="171450" indent="-171450">
              <a:buFont typeface="Arial" panose="020B0604020202020204" pitchFamily="34" charset="0"/>
              <a:buChar char="•"/>
            </a:pPr>
            <a:endParaRPr lang="en-US" b="0" i="1" dirty="0">
              <a:latin typeface="+mn-lt"/>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23</a:t>
            </a:fld>
            <a:endParaRPr lang="en-US"/>
          </a:p>
        </p:txBody>
      </p:sp>
    </p:spTree>
    <p:extLst>
      <p:ext uri="{BB962C8B-B14F-4D97-AF65-F5344CB8AC3E}">
        <p14:creationId xmlns:p14="http://schemas.microsoft.com/office/powerpoint/2010/main" val="18683653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1200" b="1" dirty="0">
                <a:latin typeface="Lato"/>
                <a:ea typeface="+mn-lt"/>
                <a:cs typeface="Arial"/>
              </a:rPr>
              <a:t>Participatory process </a:t>
            </a:r>
            <a:r>
              <a:rPr lang="en-US" sz="1200" dirty="0">
                <a:latin typeface="Lato"/>
                <a:ea typeface="+mn-lt"/>
                <a:cs typeface="Arial"/>
              </a:rPr>
              <a:t>to set up a co-monitoring action path</a:t>
            </a:r>
          </a:p>
          <a:p>
            <a:pPr marL="171450" indent="-171450" algn="just">
              <a:buFont typeface="Arial" panose="020B0604020202020204" pitchFamily="34" charset="0"/>
              <a:buChar char="•"/>
            </a:pPr>
            <a:r>
              <a:rPr lang="en-US" sz="1200" dirty="0">
                <a:latin typeface="Lato"/>
                <a:ea typeface="+mn-lt"/>
                <a:cs typeface="Arial"/>
              </a:rPr>
              <a:t>This process is reiterative and bottom-up and consists of indicator selection, data collection, open discussion with stakeholders</a:t>
            </a:r>
          </a:p>
          <a:p>
            <a:pPr marL="171450" indent="-171450" algn="just">
              <a:buFont typeface="Arial" panose="020B0604020202020204" pitchFamily="34" charset="0"/>
              <a:buChar char="•"/>
            </a:pPr>
            <a:r>
              <a:rPr lang="en-US" sz="1200" dirty="0">
                <a:latin typeface="Lato"/>
                <a:ea typeface="+mn-lt"/>
                <a:cs typeface="Arial"/>
              </a:rPr>
              <a:t>There are 5 types of indicators to be considered: input, process, output, outcome, impact.</a:t>
            </a:r>
          </a:p>
          <a:p>
            <a:pPr marL="628650" lvl="1" indent="-171450" algn="just">
              <a:buFont typeface="Arial" panose="020B0604020202020204" pitchFamily="34" charset="0"/>
              <a:buChar char="•"/>
            </a:pPr>
            <a:r>
              <a:rPr lang="en-US" sz="1200" i="1" dirty="0">
                <a:latin typeface="Lato"/>
                <a:ea typeface="+mn-lt"/>
                <a:cs typeface="Arial"/>
              </a:rPr>
              <a:t>See slide for examples of each of these.</a:t>
            </a:r>
          </a:p>
          <a:p>
            <a:pPr algn="just"/>
            <a:endParaRPr lang="fi-FI" sz="1000" dirty="0">
              <a:latin typeface="Lato"/>
              <a:ea typeface="Lato"/>
              <a:cs typeface="Lato"/>
            </a:endParaRPr>
          </a:p>
          <a:p>
            <a:pPr algn="just"/>
            <a:endParaRPr lang="it-IT" dirty="0">
              <a:cs typeface="Calibri"/>
            </a:endParaRPr>
          </a:p>
          <a:p>
            <a:pPr algn="just"/>
            <a:endParaRPr lang="it-IT" b="1" u="sng" dirty="0">
              <a:cs typeface="Calibri"/>
            </a:endParaRPr>
          </a:p>
          <a:p>
            <a:pPr algn="just"/>
            <a:endParaRPr lang="en-US" dirty="0">
              <a:cs typeface="Calibri"/>
            </a:endParaRPr>
          </a:p>
          <a:p>
            <a:pPr algn="just"/>
            <a:endParaRPr lang="it-IT"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24</a:t>
            </a:fld>
            <a:endParaRPr lang="en-US"/>
          </a:p>
        </p:txBody>
      </p:sp>
    </p:spTree>
    <p:extLst>
      <p:ext uri="{BB962C8B-B14F-4D97-AF65-F5344CB8AC3E}">
        <p14:creationId xmlns:p14="http://schemas.microsoft.com/office/powerpoint/2010/main" val="15179180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AutoNum type="arabicParenR"/>
            </a:pPr>
            <a:r>
              <a:rPr lang="en-US" b="1" dirty="0">
                <a:solidFill>
                  <a:schemeClr val="bg1"/>
                </a:solidFill>
                <a:latin typeface="Lato" panose="020F0502020204030203" pitchFamily="34" charset="0"/>
                <a:ea typeface="Lato" panose="020F0502020204030203" pitchFamily="34" charset="0"/>
                <a:cs typeface="Lato" panose="020F0502020204030203" pitchFamily="34" charset="0"/>
              </a:rPr>
              <a:t>Stakeholder engagement </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is a crucial pillar of the co-creation of nature-based solutions addressing hydro-meteorological risks and results in: </a:t>
            </a:r>
          </a:p>
          <a:p>
            <a:pPr marL="914400" lvl="1" indent="-457200">
              <a:buFont typeface="Arial" panose="020B0604020202020204" pitchFamily="34" charset="0"/>
              <a:buChar char="•"/>
            </a:pP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Diversity</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knowledge in design and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development</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NbS</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buFont typeface="Arial" panose="020B0604020202020204" pitchFamily="34" charset="0"/>
              <a:buChar cha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An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improvement</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their</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social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relevance</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and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acceptance</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buFont typeface="Arial" panose="020B0604020202020204" pitchFamily="34" charset="0"/>
              <a:buChar cha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Better use of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resources</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buFont typeface="Arial" panose="020B0604020202020204" pitchFamily="34" charset="0"/>
              <a:buChar cha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Enhancement of the learning of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all</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the stakeholders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involved</a:t>
            </a:r>
            <a:br>
              <a:rPr lang="en-US" dirty="0">
                <a:latin typeface="Lato" panose="020F0502020204030203" pitchFamily="34" charset="0"/>
                <a:ea typeface="Lato" panose="020F0502020204030203" pitchFamily="34" charset="0"/>
                <a:cs typeface="Lato" panose="020F0502020204030203" pitchFamily="34" charset="0"/>
              </a:rPr>
            </a:b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AutoNum type="arabicParen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Stakeholders and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their</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roles</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can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differ</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for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each</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the 3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project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phases</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t>
            </a:r>
            <a:r>
              <a:rPr lang="en-GB" dirty="0">
                <a:solidFill>
                  <a:schemeClr val="bg1"/>
                </a:solidFill>
                <a:latin typeface="Lato" panose="020F0502020204030203" pitchFamily="34" charset="0"/>
                <a:ea typeface="Lato" panose="020F0502020204030203" pitchFamily="34" charset="0"/>
                <a:cs typeface="Lato" panose="020F0502020204030203" pitchFamily="34" charset="0"/>
              </a:rPr>
              <a:t>co-design, co-development, and co-deployment stage.</a:t>
            </a:r>
            <a:br>
              <a:rPr lang="en-GB" dirty="0">
                <a:latin typeface="Lato" panose="020F0502020204030203" pitchFamily="34" charset="0"/>
                <a:ea typeface="Lato" panose="020F0502020204030203" pitchFamily="34" charset="0"/>
                <a:cs typeface="Lato" panose="020F0502020204030203" pitchFamily="34" charset="0"/>
              </a:rPr>
            </a:b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AutoNum type="arabicParen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The steps per project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phase</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are: </a:t>
            </a:r>
          </a:p>
          <a:p>
            <a:pPr marL="800100" lvl="1" indent="-342900">
              <a:buFont typeface="Arial"/>
              <a:buChar char="•"/>
            </a:pP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Identify</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the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relevant</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stakeholders</a:t>
            </a: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800100" lvl="1" indent="-342900">
              <a:buFont typeface="Arial"/>
              <a:buChar char="•"/>
            </a:pP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Identify</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the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role</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stakeholders </a:t>
            </a:r>
          </a:p>
          <a:p>
            <a:pPr marL="800100" lvl="1" indent="-342900">
              <a:buFont typeface="Arial"/>
              <a:buChar char="•"/>
            </a:pP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Identification</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stakeholder groups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according</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to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their</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needs</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and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requirements</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800100" lvl="1" indent="-342900">
              <a:buFont typeface="Arial"/>
              <a:buChar char="•"/>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Assess needs and requirements for the OAL</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800100" lvl="1" indent="-342900">
              <a:buFont typeface="Arial"/>
              <a:buChar char="•"/>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Define the stakeholder engagement strategy</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800100" lvl="1" indent="-342900">
              <a:buFont typeface="Arial"/>
              <a:buChar cha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Monitoring engagement activity</a:t>
            </a:r>
          </a:p>
          <a:p>
            <a:pPr marL="457200" indent="-457200">
              <a:buFontTx/>
              <a:buAutoNum type="arabicParenR"/>
            </a:pP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AutoNum type="arabicParenR"/>
            </a:pP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FontTx/>
              <a:buAutoNum type="arabicParenR"/>
            </a:pP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i="1" dirty="0"/>
          </a:p>
        </p:txBody>
      </p:sp>
      <p:sp>
        <p:nvSpPr>
          <p:cNvPr id="4" name="Slide Number Placeholder 3"/>
          <p:cNvSpPr>
            <a:spLocks noGrp="1"/>
          </p:cNvSpPr>
          <p:nvPr>
            <p:ph type="sldNum" sz="quarter" idx="5"/>
          </p:nvPr>
        </p:nvSpPr>
        <p:spPr/>
        <p:txBody>
          <a:bodyPr/>
          <a:lstStyle/>
          <a:p>
            <a:fld id="{55E79B1B-EC0D-4C76-81FD-7AAED1DE532C}" type="slidenum">
              <a:rPr lang="en-IE" smtClean="0"/>
              <a:t>25</a:t>
            </a:fld>
            <a:endParaRPr lang="en-IE"/>
          </a:p>
        </p:txBody>
      </p:sp>
    </p:spTree>
    <p:extLst>
      <p:ext uri="{BB962C8B-B14F-4D97-AF65-F5344CB8AC3E}">
        <p14:creationId xmlns:p14="http://schemas.microsoft.com/office/powerpoint/2010/main" val="17099038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26</a:t>
            </a:fld>
            <a:endParaRPr lang="en-US"/>
          </a:p>
        </p:txBody>
      </p:sp>
    </p:spTree>
    <p:extLst>
      <p:ext uri="{BB962C8B-B14F-4D97-AF65-F5344CB8AC3E}">
        <p14:creationId xmlns:p14="http://schemas.microsoft.com/office/powerpoint/2010/main" val="34535736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5E79B1B-EC0D-4C76-81FD-7AAED1DE532C}" type="slidenum">
              <a:rPr lang="en-US"/>
              <a:t>27</a:t>
            </a:fld>
            <a:endParaRPr lang="en-US"/>
          </a:p>
        </p:txBody>
      </p:sp>
    </p:spTree>
    <p:extLst>
      <p:ext uri="{BB962C8B-B14F-4D97-AF65-F5344CB8AC3E}">
        <p14:creationId xmlns:p14="http://schemas.microsoft.com/office/powerpoint/2010/main" val="7026276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endParaRPr lang="en-US" sz="1200" b="0" i="0" dirty="0">
              <a:latin typeface="Lato"/>
              <a:ea typeface="Lato"/>
              <a:cs typeface="Lato"/>
            </a:endParaRPr>
          </a:p>
          <a:p>
            <a:pPr marL="342900" indent="-342900" algn="l">
              <a:buFont typeface="Arial" panose="020B0604020202020204" pitchFamily="34" charset="0"/>
              <a:buChar char="•"/>
            </a:pPr>
            <a:r>
              <a:rPr lang="en-GB" sz="1200" dirty="0">
                <a:solidFill>
                  <a:srgbClr val="00B0F0"/>
                </a:solidFill>
                <a:latin typeface="Lato"/>
                <a:ea typeface="Lato"/>
                <a:cs typeface="Lato"/>
              </a:rPr>
              <a:t>Stakeholder identification &amp; roles</a:t>
            </a:r>
            <a:r>
              <a:rPr lang="en-US" sz="1200" dirty="0">
                <a:solidFill>
                  <a:srgbClr val="00B0F0"/>
                </a:solidFill>
                <a:latin typeface="Lato"/>
                <a:ea typeface="Lato"/>
                <a:cs typeface="Lato"/>
              </a:rPr>
              <a:t>: </a:t>
            </a:r>
            <a:r>
              <a:rPr lang="en-GB" sz="1200" dirty="0">
                <a:solidFill>
                  <a:srgbClr val="000000"/>
                </a:solidFill>
                <a:latin typeface="Lato"/>
                <a:ea typeface="Lato"/>
                <a:cs typeface="Lato"/>
              </a:rPr>
              <a:t>Given</a:t>
            </a:r>
            <a:r>
              <a:rPr lang="en-GB" sz="1200" b="0" i="0" u="none" strike="noStrike" dirty="0">
                <a:solidFill>
                  <a:srgbClr val="000000"/>
                </a:solidFill>
                <a:latin typeface="Lato"/>
                <a:ea typeface="Lato"/>
                <a:cs typeface="Lato"/>
              </a:rPr>
              <a:t> that specificity it seemed appropriate, together with the stakeholder engagement activity that each site was carrying on, to </a:t>
            </a:r>
            <a:r>
              <a:rPr lang="en-GB" sz="1200" b="1" i="0" u="none" strike="noStrike" dirty="0">
                <a:solidFill>
                  <a:srgbClr val="000000"/>
                </a:solidFill>
                <a:latin typeface="Lato"/>
                <a:ea typeface="Lato"/>
                <a:cs typeface="Lato"/>
              </a:rPr>
              <a:t>create a permanent working group</a:t>
            </a:r>
            <a:r>
              <a:rPr lang="en-GB" sz="1200" b="0" i="0" u="none" strike="noStrike" dirty="0">
                <a:solidFill>
                  <a:srgbClr val="000000"/>
                </a:solidFill>
                <a:latin typeface="Lato"/>
                <a:ea typeface="Lato"/>
                <a:cs typeface="Lato"/>
              </a:rPr>
              <a:t> that could reinforce the sense of unity of the OAL as a whole</a:t>
            </a:r>
            <a:r>
              <a:rPr lang="en-GB" sz="1200" dirty="0">
                <a:latin typeface="Lato"/>
                <a:ea typeface="Lato"/>
                <a:cs typeface="Lato"/>
              </a:rPr>
              <a:t>.</a:t>
            </a:r>
            <a:r>
              <a:rPr lang="en-US" sz="1200" b="0" i="0" dirty="0">
                <a:latin typeface="Lato"/>
                <a:ea typeface="Lato"/>
                <a:cs typeface="Lato"/>
              </a:rPr>
              <a:t>​</a:t>
            </a:r>
            <a:br>
              <a:rPr lang="en-US" sz="1200" dirty="0">
                <a:latin typeface="Lato"/>
                <a:ea typeface="Lato"/>
                <a:cs typeface="Lato"/>
              </a:rPr>
            </a:br>
            <a:endParaRPr lang="en-US" sz="1200" dirty="0">
              <a:latin typeface="Lato"/>
              <a:ea typeface="Lato"/>
              <a:cs typeface="Lato"/>
            </a:endParaRPr>
          </a:p>
          <a:p>
            <a:pPr marL="342900" indent="-342900" algn="l">
              <a:buFont typeface="Arial"/>
              <a:buChar char="•"/>
            </a:pPr>
            <a:r>
              <a:rPr lang="en-US" sz="1200" b="0" i="0" u="none" strike="noStrike" dirty="0">
                <a:solidFill>
                  <a:srgbClr val="000000"/>
                </a:solidFill>
                <a:latin typeface="Lato"/>
                <a:ea typeface="Lato"/>
                <a:cs typeface="Lato"/>
              </a:rPr>
              <a:t>Social scientists coordinated and carried out, in agreement with the OAL members, an </a:t>
            </a:r>
            <a:r>
              <a:rPr lang="en-US" sz="1200" b="1" i="0" u="none" strike="noStrike" dirty="0">
                <a:solidFill>
                  <a:srgbClr val="000000"/>
                </a:solidFill>
                <a:latin typeface="Lato"/>
                <a:ea typeface="Lato"/>
                <a:cs typeface="Lato"/>
              </a:rPr>
              <a:t>in-depth stakeholder mapping</a:t>
            </a:r>
            <a:r>
              <a:rPr lang="en-US" sz="1200" b="0" i="0" u="none" strike="noStrike" dirty="0">
                <a:solidFill>
                  <a:srgbClr val="000000"/>
                </a:solidFill>
                <a:latin typeface="Lato"/>
                <a:ea typeface="Lato"/>
                <a:cs typeface="Lato"/>
              </a:rPr>
              <a:t>, integrating the stakeholder database already in our possession, in order to identify other potential partners among the local communities, including </a:t>
            </a:r>
            <a:r>
              <a:rPr lang="en-US" sz="1200" b="0" i="0" u="none" strike="noStrike" dirty="0">
                <a:solidFill>
                  <a:srgbClr val="34C4F2"/>
                </a:solidFill>
                <a:latin typeface="Lato"/>
                <a:ea typeface="Lato"/>
                <a:cs typeface="Lato"/>
              </a:rPr>
              <a:t>ecological </a:t>
            </a:r>
            <a:r>
              <a:rPr lang="en-US" sz="1200" dirty="0">
                <a:solidFill>
                  <a:srgbClr val="34C4F2"/>
                </a:solidFill>
                <a:latin typeface="Lato"/>
                <a:ea typeface="Lato"/>
                <a:cs typeface="Lato"/>
              </a:rPr>
              <a:t>associations</a:t>
            </a:r>
            <a:r>
              <a:rPr lang="en-US" sz="1200" b="0" i="0" u="none" strike="noStrike" dirty="0">
                <a:solidFill>
                  <a:srgbClr val="34C4F2"/>
                </a:solidFill>
                <a:latin typeface="Lato"/>
                <a:ea typeface="Lato"/>
                <a:cs typeface="Lato"/>
              </a:rPr>
              <a:t>, local forestry association, fishery association, students, newspapers, and local committee. </a:t>
            </a:r>
            <a:r>
              <a:rPr lang="en-US" sz="1200" b="0" i="0" dirty="0">
                <a:latin typeface="Lato"/>
                <a:ea typeface="Lato"/>
                <a:cs typeface="Lato"/>
              </a:rPr>
              <a:t>​</a:t>
            </a:r>
          </a:p>
          <a:p>
            <a:pPr marL="342900" indent="-342900" algn="l">
              <a:buFont typeface="Arial"/>
              <a:buChar char="•"/>
            </a:pPr>
            <a:endParaRPr lang="en-US" sz="1200" b="0" i="0" dirty="0">
              <a:latin typeface="Lato"/>
              <a:ea typeface="Lato"/>
              <a:cs typeface="Lato"/>
            </a:endParaRPr>
          </a:p>
          <a:p>
            <a:pPr marL="342900" indent="-342900" algn="l">
              <a:buFont typeface="Arial"/>
              <a:buChar char="•"/>
            </a:pPr>
            <a:r>
              <a:rPr lang="en-US" sz="1200" dirty="0">
                <a:latin typeface="Lato"/>
                <a:ea typeface="Lato"/>
                <a:cs typeface="Arial"/>
              </a:rPr>
              <a:t>Thereafter a "</a:t>
            </a:r>
            <a:r>
              <a:rPr lang="en-US" sz="1200" b="1" dirty="0">
                <a:solidFill>
                  <a:srgbClr val="34C4F2"/>
                </a:solidFill>
                <a:latin typeface="Lato"/>
                <a:ea typeface="Lato"/>
                <a:cs typeface="Arial"/>
              </a:rPr>
              <a:t>Stakeholder Forum</a:t>
            </a:r>
            <a:r>
              <a:rPr lang="en-US" sz="1200" dirty="0">
                <a:latin typeface="Lato"/>
                <a:ea typeface="Lato"/>
                <a:cs typeface="Arial"/>
              </a:rPr>
              <a:t>” composed by representatives of each group was established, organizing periodical meetings in which technical experts consult and refer to local actors in order </a:t>
            </a:r>
            <a:r>
              <a:rPr lang="en-US" sz="1200" b="1" dirty="0">
                <a:latin typeface="Lato"/>
                <a:ea typeface="Lato"/>
                <a:cs typeface="Arial"/>
              </a:rPr>
              <a:t>to share knowledge, thought and solutions to improve the outcome </a:t>
            </a:r>
            <a:r>
              <a:rPr lang="en-US" sz="1200" dirty="0">
                <a:latin typeface="Lato"/>
                <a:ea typeface="Lato"/>
                <a:cs typeface="Arial"/>
              </a:rPr>
              <a:t>of the NBS experimentation.</a:t>
            </a:r>
            <a:r>
              <a:rPr lang="it-IT" sz="1200" dirty="0">
                <a:latin typeface="Lato"/>
                <a:ea typeface="Lato"/>
                <a:cs typeface="Arial"/>
              </a:rPr>
              <a:t> </a:t>
            </a:r>
            <a:endParaRPr lang="en-US" sz="1200" dirty="0">
              <a:latin typeface="Lato"/>
              <a:ea typeface="+mn-lt"/>
              <a:cs typeface="+mn-lt"/>
            </a:endParaRPr>
          </a:p>
          <a:p>
            <a:pPr marL="342900" indent="-342900" algn="l">
              <a:buFont typeface="Arial"/>
              <a:buChar char="•"/>
            </a:pPr>
            <a:endParaRPr lang="en-US" sz="1200" dirty="0">
              <a:latin typeface="Lato"/>
              <a:ea typeface="Lato"/>
              <a:cs typeface="Lato"/>
            </a:endParaRPr>
          </a:p>
          <a:p>
            <a:pPr algn="l"/>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28</a:t>
            </a:fld>
            <a:endParaRPr lang="en-US"/>
          </a:p>
        </p:txBody>
      </p:sp>
    </p:spTree>
    <p:extLst>
      <p:ext uri="{BB962C8B-B14F-4D97-AF65-F5344CB8AC3E}">
        <p14:creationId xmlns:p14="http://schemas.microsoft.com/office/powerpoint/2010/main" val="7102206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Opportunities and challenges </a:t>
            </a:r>
            <a:r>
              <a:rPr lang="en-GB" dirty="0"/>
              <a:t>identified by OALs regarding the SH engagement focusing on specific issue linked to experiences at OAL level (Paris and Helsinki workshops, focus groups, interviews, surveys) </a:t>
            </a:r>
          </a:p>
          <a:p>
            <a:endParaRPr lang="fi-FI" sz="1100" dirty="0">
              <a:solidFill>
                <a:srgbClr val="00A7E2"/>
              </a:solidFill>
              <a:latin typeface="Lato"/>
              <a:ea typeface="Lato"/>
              <a:cs typeface="Arial"/>
            </a:endParaRPr>
          </a:p>
          <a:p>
            <a:pPr>
              <a:spcAft>
                <a:spcPts val="500"/>
              </a:spcAft>
              <a:buClr>
                <a:srgbClr val="00A7E2"/>
              </a:buClr>
            </a:pPr>
            <a:r>
              <a:rPr lang="it-IT" dirty="0">
                <a:solidFill>
                  <a:srgbClr val="00B0F0"/>
                </a:solidFill>
                <a:latin typeface="Lato"/>
                <a:ea typeface="Lato"/>
                <a:cs typeface="Arial"/>
              </a:rPr>
              <a:t>Governance</a:t>
            </a:r>
            <a:endParaRPr lang="it-IT" dirty="0">
              <a:solidFill>
                <a:srgbClr val="00B0F0"/>
              </a:solidFill>
              <a:latin typeface="Calibri" panose="020F0502020204030204"/>
              <a:ea typeface="Lato"/>
              <a:cs typeface="Calibri" panose="020F0502020204030204"/>
            </a:endParaRPr>
          </a:p>
          <a:p>
            <a:pPr marL="285750" indent="-285750">
              <a:spcAft>
                <a:spcPts val="500"/>
              </a:spcAft>
              <a:buClr>
                <a:srgbClr val="00A7E2"/>
              </a:buClr>
              <a:buFont typeface="Arial"/>
              <a:buChar char="•"/>
            </a:pPr>
            <a:r>
              <a:rPr lang="it-IT" dirty="0">
                <a:latin typeface="Lato"/>
                <a:ea typeface="Lato"/>
                <a:cs typeface="Arial"/>
              </a:rPr>
              <a:t>Diverse and </a:t>
            </a:r>
            <a:r>
              <a:rPr lang="it-IT" dirty="0" err="1">
                <a:latin typeface="Lato"/>
                <a:ea typeface="Lato"/>
                <a:cs typeface="Arial"/>
              </a:rPr>
              <a:t>conflicting</a:t>
            </a:r>
            <a:r>
              <a:rPr lang="it-IT" dirty="0">
                <a:latin typeface="Lato"/>
                <a:ea typeface="Lato"/>
                <a:cs typeface="Arial"/>
              </a:rPr>
              <a:t> </a:t>
            </a:r>
            <a:r>
              <a:rPr lang="it-IT" dirty="0" err="1">
                <a:latin typeface="Lato"/>
                <a:ea typeface="Lato"/>
                <a:cs typeface="Arial"/>
              </a:rPr>
              <a:t>interests</a:t>
            </a:r>
            <a:r>
              <a:rPr lang="it-IT" dirty="0">
                <a:latin typeface="Lato"/>
                <a:ea typeface="Lato"/>
                <a:cs typeface="Arial"/>
              </a:rPr>
              <a:t> </a:t>
            </a:r>
            <a:r>
              <a:rPr lang="it-IT" dirty="0" err="1">
                <a:latin typeface="Lato"/>
                <a:ea typeface="Lato"/>
                <a:cs typeface="Arial"/>
              </a:rPr>
              <a:t>between</a:t>
            </a:r>
            <a:r>
              <a:rPr lang="it-IT" dirty="0">
                <a:latin typeface="Lato"/>
                <a:ea typeface="Lato"/>
                <a:cs typeface="Arial"/>
              </a:rPr>
              <a:t> the stakeholders</a:t>
            </a:r>
            <a:endParaRPr lang="it-IT" dirty="0">
              <a:latin typeface="Lato"/>
              <a:ea typeface="+mn-lt"/>
              <a:cs typeface="+mn-lt"/>
            </a:endParaRPr>
          </a:p>
          <a:p>
            <a:pPr marL="285750" indent="-285750">
              <a:spcAft>
                <a:spcPts val="500"/>
              </a:spcAft>
              <a:buClr>
                <a:srgbClr val="00A7E2"/>
              </a:buClr>
              <a:buFont typeface="Arial"/>
              <a:buChar char="•"/>
            </a:pPr>
            <a:r>
              <a:rPr lang="it-IT" dirty="0" err="1">
                <a:latin typeface="Lato"/>
                <a:ea typeface="Lato"/>
                <a:cs typeface="Arial"/>
              </a:rPr>
              <a:t>Awareness</a:t>
            </a:r>
            <a:r>
              <a:rPr lang="it-IT" dirty="0">
                <a:latin typeface="Lato"/>
                <a:ea typeface="Lato"/>
                <a:cs typeface="Arial"/>
              </a:rPr>
              <a:t>, </a:t>
            </a:r>
            <a:r>
              <a:rPr lang="it-IT" dirty="0" err="1">
                <a:latin typeface="Lato"/>
                <a:ea typeface="Lato"/>
                <a:cs typeface="Arial"/>
              </a:rPr>
              <a:t>attitudes</a:t>
            </a:r>
            <a:endParaRPr lang="it-IT" dirty="0">
              <a:latin typeface="Lato"/>
              <a:ea typeface="+mn-lt"/>
              <a:cs typeface="+mn-lt"/>
            </a:endParaRPr>
          </a:p>
          <a:p>
            <a:pPr marL="285750" indent="-285750">
              <a:spcAft>
                <a:spcPts val="500"/>
              </a:spcAft>
              <a:buClr>
                <a:srgbClr val="00A7E2"/>
              </a:buClr>
              <a:buFont typeface="Arial"/>
              <a:buChar char="•"/>
            </a:pPr>
            <a:r>
              <a:rPr lang="it-IT" dirty="0">
                <a:latin typeface="Lato"/>
                <a:ea typeface="Lato"/>
                <a:cs typeface="Arial"/>
              </a:rPr>
              <a:t>Trust </a:t>
            </a:r>
            <a:endParaRPr lang="it-IT" dirty="0">
              <a:latin typeface="Lato"/>
              <a:ea typeface="+mn-lt"/>
              <a:cs typeface="+mn-lt"/>
            </a:endParaRPr>
          </a:p>
          <a:p>
            <a:pPr marL="285750" indent="-285750">
              <a:spcAft>
                <a:spcPts val="500"/>
              </a:spcAft>
              <a:buClr>
                <a:srgbClr val="00A7E2"/>
              </a:buClr>
              <a:buFont typeface="Arial"/>
              <a:buChar char="•"/>
            </a:pPr>
            <a:r>
              <a:rPr lang="it-IT" dirty="0">
                <a:latin typeface="Lato"/>
                <a:ea typeface="Lato"/>
                <a:cs typeface="Arial"/>
              </a:rPr>
              <a:t>Commitment and </a:t>
            </a:r>
            <a:r>
              <a:rPr lang="it-IT" dirty="0" err="1">
                <a:latin typeface="Lato"/>
                <a:ea typeface="Lato"/>
                <a:cs typeface="Arial"/>
              </a:rPr>
              <a:t>motivation</a:t>
            </a:r>
            <a:r>
              <a:rPr lang="it-IT" dirty="0">
                <a:latin typeface="Lato"/>
                <a:ea typeface="Lato"/>
                <a:cs typeface="Arial"/>
              </a:rPr>
              <a:t> </a:t>
            </a:r>
            <a:endParaRPr lang="it-IT" dirty="0">
              <a:latin typeface="Lato"/>
              <a:ea typeface="+mn-lt"/>
              <a:cs typeface="+mn-lt"/>
            </a:endParaRPr>
          </a:p>
          <a:p>
            <a:pPr>
              <a:spcAft>
                <a:spcPts val="500"/>
              </a:spcAft>
              <a:buClr>
                <a:srgbClr val="00A7E2"/>
              </a:buClr>
            </a:pPr>
            <a:endParaRPr lang="it-IT" dirty="0">
              <a:latin typeface="Lato"/>
              <a:ea typeface="Lato"/>
              <a:cs typeface="Arial"/>
            </a:endParaRPr>
          </a:p>
          <a:p>
            <a:pPr>
              <a:spcAft>
                <a:spcPts val="500"/>
              </a:spcAft>
            </a:pPr>
            <a:r>
              <a:rPr lang="it-IT" dirty="0" err="1">
                <a:solidFill>
                  <a:srgbClr val="00B0F0"/>
                </a:solidFill>
                <a:latin typeface="Lato"/>
                <a:ea typeface="Lato"/>
                <a:cs typeface="Arial"/>
              </a:rPr>
              <a:t>NbS</a:t>
            </a:r>
            <a:endParaRPr lang="it-IT" dirty="0">
              <a:solidFill>
                <a:srgbClr val="00B0F0"/>
              </a:solidFill>
              <a:latin typeface="Lato"/>
              <a:ea typeface="Lato"/>
              <a:cs typeface="Arial"/>
            </a:endParaRPr>
          </a:p>
          <a:p>
            <a:pPr marL="285750" indent="-285750">
              <a:spcAft>
                <a:spcPts val="500"/>
              </a:spcAft>
              <a:buClr>
                <a:srgbClr val="00A7E2"/>
              </a:buClr>
              <a:buFont typeface="Arial"/>
              <a:buChar char="•"/>
            </a:pPr>
            <a:r>
              <a:rPr lang="it-IT" dirty="0" err="1">
                <a:latin typeface="Lato"/>
                <a:ea typeface="Lato"/>
                <a:cs typeface="Arial"/>
              </a:rPr>
              <a:t>Physical</a:t>
            </a:r>
            <a:r>
              <a:rPr lang="it-IT" dirty="0">
                <a:latin typeface="Lato"/>
                <a:ea typeface="Lato"/>
                <a:cs typeface="Arial"/>
              </a:rPr>
              <a:t> </a:t>
            </a:r>
            <a:r>
              <a:rPr lang="it-IT" dirty="0" err="1">
                <a:latin typeface="Lato"/>
                <a:ea typeface="Lato"/>
                <a:cs typeface="Arial"/>
              </a:rPr>
              <a:t>environment</a:t>
            </a:r>
            <a:endParaRPr lang="it-IT" dirty="0">
              <a:latin typeface="Lato"/>
              <a:ea typeface="Lato"/>
              <a:cs typeface="Arial"/>
            </a:endParaRPr>
          </a:p>
          <a:p>
            <a:pPr marL="285750" indent="-285750">
              <a:spcAft>
                <a:spcPts val="500"/>
              </a:spcAft>
              <a:buClr>
                <a:srgbClr val="00A7E2"/>
              </a:buClr>
              <a:buFont typeface="Arial"/>
              <a:buChar char="•"/>
            </a:pPr>
            <a:r>
              <a:rPr lang="it-IT" dirty="0" err="1">
                <a:latin typeface="Lato"/>
                <a:ea typeface="+mn-lt"/>
                <a:cs typeface="+mn-lt"/>
              </a:rPr>
              <a:t>Lack</a:t>
            </a:r>
            <a:r>
              <a:rPr lang="it-IT" dirty="0">
                <a:latin typeface="Lato"/>
                <a:ea typeface="+mn-lt"/>
                <a:cs typeface="+mn-lt"/>
              </a:rPr>
              <a:t> of </a:t>
            </a:r>
            <a:r>
              <a:rPr lang="it-IT" dirty="0" err="1">
                <a:latin typeface="Lato"/>
                <a:ea typeface="+mn-lt"/>
                <a:cs typeface="+mn-lt"/>
              </a:rPr>
              <a:t>evidence</a:t>
            </a:r>
            <a:r>
              <a:rPr lang="it-IT" dirty="0">
                <a:latin typeface="Lato"/>
                <a:ea typeface="+mn-lt"/>
                <a:cs typeface="+mn-lt"/>
              </a:rPr>
              <a:t> on </a:t>
            </a:r>
            <a:r>
              <a:rPr lang="it-IT" dirty="0" err="1">
                <a:latin typeface="Lato"/>
                <a:ea typeface="+mn-lt"/>
                <a:cs typeface="+mn-lt"/>
              </a:rPr>
              <a:t>NbS</a:t>
            </a:r>
            <a:r>
              <a:rPr lang="it-IT" dirty="0">
                <a:latin typeface="Lato"/>
                <a:ea typeface="+mn-lt"/>
                <a:cs typeface="+mn-lt"/>
              </a:rPr>
              <a:t> </a:t>
            </a:r>
            <a:r>
              <a:rPr lang="it-IT" dirty="0" err="1">
                <a:latin typeface="Lato"/>
                <a:ea typeface="+mn-lt"/>
                <a:cs typeface="+mn-lt"/>
              </a:rPr>
              <a:t>efficacy</a:t>
            </a:r>
            <a:endParaRPr lang="it-IT" dirty="0">
              <a:latin typeface="Lato"/>
              <a:ea typeface="+mn-lt"/>
              <a:cs typeface="+mn-lt"/>
            </a:endParaRPr>
          </a:p>
          <a:p>
            <a:pPr marL="285750" indent="-285750">
              <a:spcAft>
                <a:spcPts val="500"/>
              </a:spcAft>
              <a:buClr>
                <a:srgbClr val="00A7E2"/>
              </a:buClr>
              <a:buFont typeface="Arial"/>
              <a:buChar char="•"/>
            </a:pPr>
            <a:endParaRPr lang="it-IT" dirty="0">
              <a:latin typeface="Lato"/>
              <a:ea typeface="Lato"/>
              <a:cs typeface="Arial"/>
            </a:endParaRPr>
          </a:p>
          <a:p>
            <a:pPr>
              <a:spcAft>
                <a:spcPts val="500"/>
              </a:spcAft>
              <a:buClr>
                <a:srgbClr val="00A7E2"/>
              </a:buClr>
            </a:pPr>
            <a:r>
              <a:rPr lang="it-IT" dirty="0" err="1">
                <a:solidFill>
                  <a:srgbClr val="00B0F0"/>
                </a:solidFill>
                <a:latin typeface="Lato"/>
                <a:ea typeface="Lato"/>
                <a:cs typeface="Arial"/>
              </a:rPr>
              <a:t>Socio-economic</a:t>
            </a:r>
            <a:r>
              <a:rPr lang="it-IT" dirty="0">
                <a:solidFill>
                  <a:srgbClr val="00B0F0"/>
                </a:solidFill>
                <a:latin typeface="Lato"/>
                <a:ea typeface="Lato"/>
                <a:cs typeface="Arial"/>
              </a:rPr>
              <a:t> </a:t>
            </a:r>
            <a:r>
              <a:rPr lang="it-IT" dirty="0" err="1">
                <a:solidFill>
                  <a:srgbClr val="00B0F0"/>
                </a:solidFill>
                <a:latin typeface="Lato"/>
                <a:ea typeface="Lato"/>
                <a:cs typeface="Arial"/>
              </a:rPr>
              <a:t>aspects</a:t>
            </a:r>
            <a:r>
              <a:rPr lang="it-IT" dirty="0">
                <a:solidFill>
                  <a:srgbClr val="00B0F0"/>
                </a:solidFill>
                <a:latin typeface="Lato"/>
                <a:ea typeface="Lato"/>
                <a:cs typeface="Arial"/>
              </a:rPr>
              <a:t> </a:t>
            </a:r>
          </a:p>
          <a:p>
            <a:pPr marL="285750" indent="-285750">
              <a:spcAft>
                <a:spcPts val="500"/>
              </a:spcAft>
              <a:buClr>
                <a:srgbClr val="00A7E2"/>
              </a:buClr>
              <a:buFont typeface="Arial"/>
              <a:buChar char="•"/>
            </a:pPr>
            <a:r>
              <a:rPr lang="it-IT" dirty="0">
                <a:latin typeface="Lato"/>
                <a:ea typeface="Lato"/>
                <a:cs typeface="Arial"/>
              </a:rPr>
              <a:t>Financial </a:t>
            </a:r>
            <a:r>
              <a:rPr lang="it-IT" dirty="0" err="1">
                <a:latin typeface="Lato"/>
                <a:ea typeface="Lato"/>
                <a:cs typeface="Arial"/>
              </a:rPr>
              <a:t>environment</a:t>
            </a:r>
            <a:endParaRPr lang="it-IT" dirty="0">
              <a:latin typeface="Lato"/>
              <a:ea typeface="+mn-lt"/>
              <a:cs typeface="+mn-lt"/>
            </a:endParaRPr>
          </a:p>
          <a:p>
            <a:pPr marL="285750" indent="-285750">
              <a:spcAft>
                <a:spcPts val="500"/>
              </a:spcAft>
              <a:buClr>
                <a:srgbClr val="00A7E2"/>
              </a:buClr>
              <a:buFont typeface="Arial"/>
              <a:buChar char="•"/>
            </a:pPr>
            <a:r>
              <a:rPr lang="it-IT" dirty="0" err="1">
                <a:latin typeface="Lato"/>
                <a:ea typeface="Lato"/>
                <a:cs typeface="Arial"/>
              </a:rPr>
              <a:t>Lack</a:t>
            </a:r>
            <a:r>
              <a:rPr lang="it-IT" dirty="0">
                <a:latin typeface="Lato"/>
                <a:ea typeface="Lato"/>
                <a:cs typeface="Arial"/>
              </a:rPr>
              <a:t> of </a:t>
            </a:r>
            <a:r>
              <a:rPr lang="it-IT" dirty="0" err="1">
                <a:latin typeface="Lato"/>
                <a:ea typeface="Lato"/>
                <a:cs typeface="Arial"/>
              </a:rPr>
              <a:t>resources</a:t>
            </a:r>
            <a:r>
              <a:rPr lang="it-IT" dirty="0">
                <a:latin typeface="Lato"/>
                <a:ea typeface="Lato"/>
                <a:cs typeface="Arial"/>
              </a:rPr>
              <a:t> (time) or expertise in OPERANDUM to deal with stakeholder </a:t>
            </a:r>
            <a:r>
              <a:rPr lang="it-IT" dirty="0" err="1">
                <a:latin typeface="Lato"/>
                <a:ea typeface="Lato"/>
                <a:cs typeface="Arial"/>
              </a:rPr>
              <a:t>processes</a:t>
            </a:r>
            <a:br>
              <a:rPr lang="fi-FI" dirty="0">
                <a:latin typeface="Lato"/>
                <a:ea typeface="Lato"/>
                <a:cs typeface="Lato"/>
              </a:rPr>
            </a:br>
            <a:endParaRPr lang="fi-FI" dirty="0">
              <a:latin typeface="Lato"/>
              <a:ea typeface="Lato"/>
              <a:cs typeface="Lato"/>
            </a:endParaRPr>
          </a:p>
          <a:p>
            <a:endParaRPr lang="en-GB" dirty="0">
              <a:cs typeface="Calibri"/>
            </a:endParaRPr>
          </a:p>
          <a:p>
            <a:endParaRPr lang="en-GB" i="1" dirty="0">
              <a:cs typeface="Calibri"/>
            </a:endParaRPr>
          </a:p>
          <a:p>
            <a:endParaRPr lang="en-GB"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29</a:t>
            </a:fld>
            <a:endParaRPr lang="en-US"/>
          </a:p>
        </p:txBody>
      </p:sp>
    </p:spTree>
    <p:extLst>
      <p:ext uri="{BB962C8B-B14F-4D97-AF65-F5344CB8AC3E}">
        <p14:creationId xmlns:p14="http://schemas.microsoft.com/office/powerpoint/2010/main" val="225794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de-DE" sz="1200" b="1" dirty="0">
                <a:solidFill>
                  <a:srgbClr val="2CB6E7"/>
                </a:solidFill>
                <a:latin typeface="Lato"/>
                <a:ea typeface="Lato"/>
                <a:cs typeface="Segoe UI"/>
              </a:rPr>
              <a:t>Part I: Nature-</a:t>
            </a:r>
            <a:r>
              <a:rPr lang="de-DE" sz="1200" b="1" dirty="0" err="1">
                <a:solidFill>
                  <a:srgbClr val="2CB6E7"/>
                </a:solidFill>
                <a:latin typeface="Lato"/>
                <a:ea typeface="Lato"/>
                <a:cs typeface="Segoe UI"/>
              </a:rPr>
              <a:t>based</a:t>
            </a:r>
            <a:r>
              <a:rPr lang="de-DE" sz="1200" b="1" dirty="0">
                <a:solidFill>
                  <a:srgbClr val="2CB6E7"/>
                </a:solidFill>
                <a:latin typeface="Lato"/>
                <a:ea typeface="Lato"/>
                <a:cs typeface="Segoe UI"/>
              </a:rPr>
              <a:t> Solutions and Co-</a:t>
            </a:r>
            <a:r>
              <a:rPr lang="de-DE" sz="1200" b="1" dirty="0" err="1">
                <a:solidFill>
                  <a:srgbClr val="2CB6E7"/>
                </a:solidFill>
                <a:latin typeface="Lato"/>
                <a:ea typeface="Lato"/>
                <a:cs typeface="Segoe UI"/>
              </a:rPr>
              <a:t>creation</a:t>
            </a:r>
            <a:r>
              <a:rPr lang="de-DE" sz="1200" b="1" dirty="0">
                <a:solidFill>
                  <a:srgbClr val="2CB6E7"/>
                </a:solidFill>
                <a:latin typeface="Lato"/>
                <a:ea typeface="Lato"/>
                <a:cs typeface="Segoe UI"/>
              </a:rPr>
              <a:t> </a:t>
            </a:r>
          </a:p>
          <a:p>
            <a:pPr marL="285750" indent="-285750">
              <a:lnSpc>
                <a:spcPct val="150000"/>
              </a:lnSpc>
              <a:buFont typeface="Arial" panose="020B0604020202020204" pitchFamily="34" charset="0"/>
              <a:buChar char="•"/>
            </a:pPr>
            <a:r>
              <a:rPr lang="de-DE" sz="1200" dirty="0" err="1">
                <a:solidFill>
                  <a:srgbClr val="404040"/>
                </a:solidFill>
                <a:latin typeface="Lato"/>
                <a:cs typeface="Arial"/>
              </a:rPr>
              <a:t>What</a:t>
            </a:r>
            <a:r>
              <a:rPr lang="de-DE" sz="1200" dirty="0">
                <a:solidFill>
                  <a:srgbClr val="404040"/>
                </a:solidFill>
                <a:latin typeface="Lato"/>
                <a:cs typeface="Arial"/>
              </a:rPr>
              <a:t> </a:t>
            </a:r>
            <a:r>
              <a:rPr lang="de-DE" sz="1200" dirty="0" err="1">
                <a:solidFill>
                  <a:srgbClr val="404040"/>
                </a:solidFill>
                <a:latin typeface="Lato"/>
                <a:cs typeface="Arial"/>
              </a:rPr>
              <a:t>is</a:t>
            </a:r>
            <a:r>
              <a:rPr lang="de-DE" sz="1200" dirty="0">
                <a:solidFill>
                  <a:srgbClr val="404040"/>
                </a:solidFill>
                <a:latin typeface="Lato"/>
                <a:cs typeface="Arial"/>
              </a:rPr>
              <a:t> </a:t>
            </a:r>
            <a:r>
              <a:rPr lang="de-DE" sz="1200" dirty="0" err="1">
                <a:solidFill>
                  <a:srgbClr val="404040"/>
                </a:solidFill>
                <a:latin typeface="Lato"/>
                <a:cs typeface="Arial"/>
              </a:rPr>
              <a:t>co-creation</a:t>
            </a:r>
            <a:r>
              <a:rPr lang="de-DE" sz="1200" dirty="0">
                <a:solidFill>
                  <a:srgbClr val="404040"/>
                </a:solidFill>
                <a:latin typeface="Lato"/>
                <a:cs typeface="Arial"/>
              </a:rPr>
              <a:t>?</a:t>
            </a:r>
            <a:endParaRPr lang="de-DE" sz="1200" dirty="0">
              <a:solidFill>
                <a:srgbClr val="404040"/>
              </a:solidFill>
              <a:latin typeface="Lato"/>
              <a:ea typeface="Lato"/>
              <a:cs typeface="Arial"/>
            </a:endParaRPr>
          </a:p>
          <a:p>
            <a:pPr marL="285750" indent="-285750">
              <a:lnSpc>
                <a:spcPct val="150000"/>
              </a:lnSpc>
              <a:buFont typeface="Arial" panose="020B0604020202020204" pitchFamily="34" charset="0"/>
              <a:buChar char="•"/>
            </a:pPr>
            <a:r>
              <a:rPr lang="de-DE" sz="1200" dirty="0" err="1">
                <a:solidFill>
                  <a:srgbClr val="404040"/>
                </a:solidFill>
                <a:latin typeface="Lato"/>
                <a:cs typeface="Arial"/>
              </a:rPr>
              <a:t>Why</a:t>
            </a:r>
            <a:r>
              <a:rPr lang="de-DE" sz="1200" dirty="0">
                <a:solidFill>
                  <a:srgbClr val="404040"/>
                </a:solidFill>
                <a:latin typeface="Lato"/>
                <a:cs typeface="Arial"/>
              </a:rPr>
              <a:t> do </a:t>
            </a:r>
            <a:r>
              <a:rPr lang="de-DE" sz="1200" dirty="0" err="1">
                <a:solidFill>
                  <a:srgbClr val="404040"/>
                </a:solidFill>
                <a:latin typeface="Lato"/>
                <a:cs typeface="Arial"/>
              </a:rPr>
              <a:t>we</a:t>
            </a:r>
            <a:r>
              <a:rPr lang="de-DE" sz="1200" dirty="0">
                <a:solidFill>
                  <a:srgbClr val="404040"/>
                </a:solidFill>
                <a:latin typeface="Lato"/>
                <a:cs typeface="Arial"/>
              </a:rPr>
              <a:t> </a:t>
            </a:r>
            <a:r>
              <a:rPr lang="de-DE" sz="1200" dirty="0" err="1">
                <a:solidFill>
                  <a:srgbClr val="404040"/>
                </a:solidFill>
                <a:latin typeface="Lato"/>
                <a:cs typeface="Arial"/>
              </a:rPr>
              <a:t>need</a:t>
            </a:r>
            <a:r>
              <a:rPr lang="de-DE" sz="1200" dirty="0">
                <a:solidFill>
                  <a:srgbClr val="404040"/>
                </a:solidFill>
                <a:latin typeface="Lato"/>
                <a:cs typeface="Arial"/>
              </a:rPr>
              <a:t> </a:t>
            </a:r>
            <a:r>
              <a:rPr lang="de-DE" sz="1200" dirty="0" err="1">
                <a:solidFill>
                  <a:srgbClr val="404040"/>
                </a:solidFill>
                <a:latin typeface="Lato"/>
                <a:cs typeface="Arial"/>
              </a:rPr>
              <a:t>collaborative</a:t>
            </a:r>
            <a:r>
              <a:rPr lang="de-DE" sz="1200" dirty="0">
                <a:solidFill>
                  <a:srgbClr val="404040"/>
                </a:solidFill>
                <a:latin typeface="Lato"/>
                <a:cs typeface="Arial"/>
              </a:rPr>
              <a:t> </a:t>
            </a:r>
            <a:r>
              <a:rPr lang="de-DE" sz="1200" dirty="0" err="1">
                <a:solidFill>
                  <a:srgbClr val="404040"/>
                </a:solidFill>
                <a:latin typeface="Lato"/>
                <a:cs typeface="Arial"/>
              </a:rPr>
              <a:t>approach</a:t>
            </a:r>
            <a:r>
              <a:rPr lang="de-DE" sz="1200" dirty="0">
                <a:solidFill>
                  <a:srgbClr val="404040"/>
                </a:solidFill>
                <a:latin typeface="Lato"/>
                <a:cs typeface="Arial"/>
              </a:rPr>
              <a:t>/</a:t>
            </a:r>
            <a:r>
              <a:rPr lang="de-DE" sz="1200" dirty="0" err="1">
                <a:solidFill>
                  <a:srgbClr val="404040"/>
                </a:solidFill>
                <a:latin typeface="Lato"/>
                <a:cs typeface="Arial"/>
              </a:rPr>
              <a:t>co-creation</a:t>
            </a:r>
            <a:r>
              <a:rPr lang="de-DE" sz="1200" dirty="0">
                <a:solidFill>
                  <a:srgbClr val="404040"/>
                </a:solidFill>
                <a:latin typeface="Lato"/>
                <a:cs typeface="Arial"/>
              </a:rPr>
              <a:t> </a:t>
            </a:r>
            <a:r>
              <a:rPr lang="de-DE" sz="1200" dirty="0" err="1">
                <a:solidFill>
                  <a:srgbClr val="404040"/>
                </a:solidFill>
                <a:latin typeface="Lato"/>
                <a:cs typeface="Arial"/>
              </a:rPr>
              <a:t>for</a:t>
            </a:r>
            <a:r>
              <a:rPr lang="de-DE" sz="1200" dirty="0">
                <a:solidFill>
                  <a:srgbClr val="404040"/>
                </a:solidFill>
                <a:latin typeface="Lato"/>
                <a:cs typeface="Arial"/>
              </a:rPr>
              <a:t> </a:t>
            </a:r>
            <a:r>
              <a:rPr lang="de-DE" sz="1200" dirty="0" err="1">
                <a:solidFill>
                  <a:srgbClr val="404040"/>
                </a:solidFill>
                <a:latin typeface="Lato"/>
                <a:cs typeface="Arial"/>
              </a:rPr>
              <a:t>NbS</a:t>
            </a:r>
            <a:r>
              <a:rPr lang="de-DE" sz="1200" dirty="0">
                <a:solidFill>
                  <a:srgbClr val="404040"/>
                </a:solidFill>
                <a:latin typeface="Lato"/>
                <a:cs typeface="Arial"/>
              </a:rPr>
              <a:t>?</a:t>
            </a:r>
            <a:endParaRPr lang="de-DE" sz="1200" dirty="0">
              <a:solidFill>
                <a:srgbClr val="404040"/>
              </a:solidFill>
              <a:latin typeface="Lato"/>
              <a:ea typeface="Lato"/>
              <a:cs typeface="Arial"/>
            </a:endParaRPr>
          </a:p>
          <a:p>
            <a:pPr marL="285750" indent="-285750">
              <a:lnSpc>
                <a:spcPct val="150000"/>
              </a:lnSpc>
              <a:buFont typeface="Arial" panose="020B0604020202020204" pitchFamily="34" charset="0"/>
              <a:buChar char="•"/>
            </a:pPr>
            <a:r>
              <a:rPr lang="de-DE" sz="1200" dirty="0">
                <a:solidFill>
                  <a:srgbClr val="404040"/>
                </a:solidFill>
                <a:latin typeface="Lato"/>
                <a:cs typeface="Arial"/>
              </a:rPr>
              <a:t>The </a:t>
            </a:r>
            <a:r>
              <a:rPr lang="de-DE" sz="1200" dirty="0" err="1">
                <a:solidFill>
                  <a:srgbClr val="404040"/>
                </a:solidFill>
                <a:latin typeface="Lato"/>
                <a:cs typeface="Arial"/>
              </a:rPr>
              <a:t>benefits</a:t>
            </a:r>
            <a:r>
              <a:rPr lang="de-DE" sz="1200" dirty="0">
                <a:solidFill>
                  <a:srgbClr val="404040"/>
                </a:solidFill>
                <a:latin typeface="Lato"/>
                <a:cs typeface="Arial"/>
              </a:rPr>
              <a:t> </a:t>
            </a:r>
            <a:r>
              <a:rPr lang="de-DE" sz="1200" dirty="0" err="1">
                <a:solidFill>
                  <a:srgbClr val="404040"/>
                </a:solidFill>
                <a:latin typeface="Lato"/>
                <a:cs typeface="Arial"/>
              </a:rPr>
              <a:t>of</a:t>
            </a:r>
            <a:r>
              <a:rPr lang="de-DE" sz="1200" dirty="0">
                <a:solidFill>
                  <a:srgbClr val="404040"/>
                </a:solidFill>
                <a:latin typeface="Lato"/>
                <a:cs typeface="Arial"/>
              </a:rPr>
              <a:t> </a:t>
            </a:r>
            <a:r>
              <a:rPr lang="de-DE" sz="1200" dirty="0" err="1">
                <a:solidFill>
                  <a:srgbClr val="404040"/>
                </a:solidFill>
                <a:latin typeface="Lato"/>
                <a:cs typeface="Arial"/>
              </a:rPr>
              <a:t>using</a:t>
            </a:r>
            <a:r>
              <a:rPr lang="de-DE" sz="1200" dirty="0">
                <a:solidFill>
                  <a:srgbClr val="404040"/>
                </a:solidFill>
                <a:latin typeface="Lato"/>
                <a:cs typeface="Arial"/>
              </a:rPr>
              <a:t> a </a:t>
            </a:r>
            <a:r>
              <a:rPr lang="de-DE" sz="1200" dirty="0" err="1">
                <a:solidFill>
                  <a:srgbClr val="404040"/>
                </a:solidFill>
                <a:latin typeface="Lato"/>
                <a:cs typeface="Arial"/>
              </a:rPr>
              <a:t>co-creation</a:t>
            </a:r>
            <a:r>
              <a:rPr lang="de-DE" sz="1200" dirty="0">
                <a:solidFill>
                  <a:srgbClr val="404040"/>
                </a:solidFill>
                <a:latin typeface="Lato"/>
                <a:cs typeface="Arial"/>
              </a:rPr>
              <a:t> </a:t>
            </a:r>
            <a:r>
              <a:rPr lang="de-DE" sz="1200" dirty="0" err="1">
                <a:solidFill>
                  <a:srgbClr val="404040"/>
                </a:solidFill>
                <a:latin typeface="Lato"/>
                <a:cs typeface="Arial"/>
              </a:rPr>
              <a:t>approach</a:t>
            </a:r>
            <a:endParaRPr lang="de-DE" sz="1200" dirty="0">
              <a:solidFill>
                <a:srgbClr val="404040"/>
              </a:solidFill>
              <a:latin typeface="Lato"/>
              <a:cs typeface="Arial"/>
            </a:endParaRPr>
          </a:p>
          <a:p>
            <a:pPr marL="285750" indent="-285750">
              <a:lnSpc>
                <a:spcPct val="150000"/>
              </a:lnSpc>
              <a:buFont typeface="Arial" panose="020B0604020202020204" pitchFamily="34" charset="0"/>
              <a:buChar char="•"/>
            </a:pPr>
            <a:r>
              <a:rPr lang="de-DE" sz="1200" dirty="0">
                <a:solidFill>
                  <a:srgbClr val="404040"/>
                </a:solidFill>
                <a:latin typeface="Lato"/>
                <a:cs typeface="Arial"/>
              </a:rPr>
              <a:t>OPERANDUM </a:t>
            </a:r>
            <a:r>
              <a:rPr lang="de-DE" sz="1200" dirty="0" err="1">
                <a:solidFill>
                  <a:srgbClr val="404040"/>
                </a:solidFill>
                <a:latin typeface="Lato"/>
                <a:cs typeface="Arial"/>
              </a:rPr>
              <a:t>co-creation</a:t>
            </a:r>
            <a:r>
              <a:rPr lang="de-DE" sz="1200" dirty="0">
                <a:solidFill>
                  <a:srgbClr val="404040"/>
                </a:solidFill>
                <a:latin typeface="Lato"/>
                <a:cs typeface="Arial"/>
              </a:rPr>
              <a:t> </a:t>
            </a:r>
            <a:r>
              <a:rPr lang="de-DE" sz="1200" dirty="0" err="1">
                <a:solidFill>
                  <a:srgbClr val="404040"/>
                </a:solidFill>
                <a:latin typeface="Lato"/>
                <a:cs typeface="Arial"/>
              </a:rPr>
              <a:t>approach</a:t>
            </a:r>
            <a:r>
              <a:rPr lang="de-DE" sz="1200" dirty="0">
                <a:solidFill>
                  <a:srgbClr val="404040"/>
                </a:solidFill>
                <a:latin typeface="Lato"/>
                <a:cs typeface="Arial"/>
              </a:rPr>
              <a:t> in a </a:t>
            </a:r>
            <a:r>
              <a:rPr lang="de-DE" sz="1200" dirty="0" err="1">
                <a:solidFill>
                  <a:srgbClr val="404040"/>
                </a:solidFill>
                <a:latin typeface="Lato"/>
                <a:cs typeface="Arial"/>
              </a:rPr>
              <a:t>nutshell</a:t>
            </a:r>
            <a:r>
              <a:rPr lang="de-DE" sz="1200" dirty="0">
                <a:solidFill>
                  <a:srgbClr val="404040"/>
                </a:solidFill>
                <a:latin typeface="Lato"/>
                <a:cs typeface="Arial"/>
              </a:rPr>
              <a:t> </a:t>
            </a:r>
            <a:br>
              <a:rPr lang="de-DE" b="1" dirty="0">
                <a:cs typeface="Arial"/>
              </a:rPr>
            </a:br>
            <a:endParaRPr lang="de-DE" sz="1200" b="1" dirty="0">
              <a:latin typeface="Lato"/>
              <a:ea typeface="Lato"/>
              <a:cs typeface="Arial"/>
            </a:endParaRPr>
          </a:p>
          <a:p>
            <a:pPr>
              <a:lnSpc>
                <a:spcPct val="150000"/>
              </a:lnSpc>
            </a:pPr>
            <a:r>
              <a:rPr lang="de-DE" sz="1200" b="1" dirty="0">
                <a:solidFill>
                  <a:srgbClr val="2CB6E7"/>
                </a:solidFill>
                <a:latin typeface="Lato"/>
                <a:ea typeface="Lato"/>
                <a:cs typeface="Arial"/>
              </a:rPr>
              <a:t>Part II: </a:t>
            </a:r>
            <a:r>
              <a:rPr lang="de-DE" sz="1200" b="1" dirty="0" err="1">
                <a:solidFill>
                  <a:srgbClr val="2CB6E7"/>
                </a:solidFill>
                <a:latin typeface="Lato"/>
                <a:ea typeface="Lato"/>
                <a:cs typeface="Arial"/>
              </a:rPr>
              <a:t>How</a:t>
            </a:r>
            <a:r>
              <a:rPr lang="de-DE" sz="1200" b="1" dirty="0">
                <a:solidFill>
                  <a:srgbClr val="2CB6E7"/>
                </a:solidFill>
                <a:latin typeface="Lato"/>
                <a:ea typeface="Lato"/>
                <a:cs typeface="Arial"/>
              </a:rPr>
              <a:t> </a:t>
            </a:r>
            <a:r>
              <a:rPr lang="de-DE" sz="1200" b="1" dirty="0" err="1">
                <a:solidFill>
                  <a:srgbClr val="2CB6E7"/>
                </a:solidFill>
                <a:latin typeface="Lato"/>
                <a:ea typeface="Lato"/>
                <a:cs typeface="Arial"/>
              </a:rPr>
              <a:t>to</a:t>
            </a:r>
            <a:r>
              <a:rPr lang="de-DE" sz="1200" b="1" dirty="0">
                <a:solidFill>
                  <a:srgbClr val="2CB6E7"/>
                </a:solidFill>
                <a:latin typeface="Lato"/>
                <a:ea typeface="Lato"/>
                <a:cs typeface="Arial"/>
              </a:rPr>
              <a:t> </a:t>
            </a:r>
            <a:r>
              <a:rPr lang="en-GB" sz="1200" b="1" dirty="0">
                <a:solidFill>
                  <a:srgbClr val="2CB6E7"/>
                </a:solidFill>
                <a:latin typeface="Lato"/>
                <a:ea typeface="+mn-lt"/>
                <a:cs typeface="+mn-lt"/>
              </a:rPr>
              <a:t>engage stakeholders</a:t>
            </a:r>
          </a:p>
          <a:p>
            <a:pPr marL="285750" indent="-285750">
              <a:lnSpc>
                <a:spcPct val="150000"/>
              </a:lnSpc>
              <a:buFont typeface="Arial" panose="020B0604020202020204" pitchFamily="34" charset="0"/>
              <a:buChar char="•"/>
            </a:pPr>
            <a:r>
              <a:rPr lang="de-DE" sz="1200" dirty="0" err="1">
                <a:solidFill>
                  <a:srgbClr val="404040"/>
                </a:solidFill>
                <a:latin typeface="Lato"/>
                <a:ea typeface="Lato"/>
                <a:cs typeface="Arial"/>
              </a:rPr>
              <a:t>What</a:t>
            </a:r>
            <a:r>
              <a:rPr lang="de-DE" sz="1200" dirty="0">
                <a:solidFill>
                  <a:srgbClr val="404040"/>
                </a:solidFill>
                <a:latin typeface="Lato"/>
                <a:ea typeface="Lato"/>
                <a:cs typeface="Arial"/>
              </a:rPr>
              <a:t> </a:t>
            </a:r>
            <a:r>
              <a:rPr lang="de-DE" sz="1200" dirty="0" err="1">
                <a:solidFill>
                  <a:srgbClr val="404040"/>
                </a:solidFill>
                <a:latin typeface="Lato"/>
                <a:ea typeface="Lato"/>
                <a:cs typeface="Arial"/>
              </a:rPr>
              <a:t>should</a:t>
            </a:r>
            <a:r>
              <a:rPr lang="de-DE" sz="1200" dirty="0">
                <a:solidFill>
                  <a:srgbClr val="404040"/>
                </a:solidFill>
                <a:latin typeface="Lato"/>
                <a:ea typeface="Lato"/>
                <a:cs typeface="Arial"/>
              </a:rPr>
              <a:t> </a:t>
            </a:r>
            <a:r>
              <a:rPr lang="de-DE" sz="1200" dirty="0" err="1">
                <a:solidFill>
                  <a:srgbClr val="404040"/>
                </a:solidFill>
                <a:latin typeface="Lato"/>
                <a:ea typeface="Lato"/>
                <a:cs typeface="Arial"/>
              </a:rPr>
              <a:t>you</a:t>
            </a:r>
            <a:r>
              <a:rPr lang="de-DE" sz="1200" dirty="0">
                <a:solidFill>
                  <a:srgbClr val="404040"/>
                </a:solidFill>
                <a:latin typeface="Lato"/>
                <a:ea typeface="Lato"/>
                <a:cs typeface="Arial"/>
              </a:rPr>
              <a:t> </a:t>
            </a:r>
            <a:r>
              <a:rPr lang="de-DE" sz="1200" dirty="0" err="1">
                <a:solidFill>
                  <a:srgbClr val="404040"/>
                </a:solidFill>
                <a:latin typeface="Lato"/>
                <a:ea typeface="Lato"/>
                <a:cs typeface="Arial"/>
              </a:rPr>
              <a:t>consider</a:t>
            </a:r>
            <a:r>
              <a:rPr lang="de-DE" sz="1200" dirty="0">
                <a:solidFill>
                  <a:srgbClr val="404040"/>
                </a:solidFill>
                <a:latin typeface="Lato"/>
                <a:ea typeface="Lato"/>
                <a:cs typeface="Arial"/>
              </a:rPr>
              <a:t> </a:t>
            </a:r>
            <a:r>
              <a:rPr lang="de-DE" sz="1200" dirty="0" err="1">
                <a:solidFill>
                  <a:srgbClr val="404040"/>
                </a:solidFill>
                <a:latin typeface="Lato"/>
                <a:ea typeface="Lato"/>
                <a:cs typeface="Arial"/>
              </a:rPr>
              <a:t>to</a:t>
            </a:r>
            <a:r>
              <a:rPr lang="de-DE" sz="1200" dirty="0">
                <a:solidFill>
                  <a:srgbClr val="404040"/>
                </a:solidFill>
                <a:latin typeface="Lato"/>
                <a:ea typeface="Lato"/>
                <a:cs typeface="Arial"/>
              </a:rPr>
              <a:t> </a:t>
            </a:r>
            <a:r>
              <a:rPr lang="de-DE" sz="1200" dirty="0" err="1">
                <a:solidFill>
                  <a:srgbClr val="404040"/>
                </a:solidFill>
                <a:latin typeface="Lato"/>
                <a:ea typeface="Lato"/>
                <a:cs typeface="Arial"/>
              </a:rPr>
              <a:t>engage</a:t>
            </a:r>
            <a:r>
              <a:rPr lang="de-DE" sz="1200" dirty="0">
                <a:solidFill>
                  <a:srgbClr val="404040"/>
                </a:solidFill>
                <a:latin typeface="Lato"/>
                <a:ea typeface="Lato"/>
                <a:cs typeface="Arial"/>
              </a:rPr>
              <a:t> </a:t>
            </a:r>
            <a:r>
              <a:rPr lang="de-DE" sz="1200" dirty="0" err="1">
                <a:solidFill>
                  <a:srgbClr val="404040"/>
                </a:solidFill>
                <a:latin typeface="Lato"/>
                <a:ea typeface="Lato"/>
                <a:cs typeface="Arial"/>
              </a:rPr>
              <a:t>stakeholders</a:t>
            </a:r>
            <a:r>
              <a:rPr lang="de-DE" sz="1200" dirty="0">
                <a:solidFill>
                  <a:srgbClr val="404040"/>
                </a:solidFill>
                <a:latin typeface="Lato"/>
                <a:ea typeface="Lato"/>
                <a:cs typeface="Arial"/>
              </a:rPr>
              <a:t>?</a:t>
            </a:r>
          </a:p>
          <a:p>
            <a:pPr marL="285750" indent="-285750">
              <a:lnSpc>
                <a:spcPct val="150000"/>
              </a:lnSpc>
              <a:buFont typeface="Arial" panose="020B0604020202020204" pitchFamily="34" charset="0"/>
              <a:buChar char="•"/>
            </a:pPr>
            <a:r>
              <a:rPr lang="de-DE" sz="1200" dirty="0">
                <a:solidFill>
                  <a:srgbClr val="404040"/>
                </a:solidFill>
                <a:latin typeface="Lato"/>
                <a:cs typeface="Arial"/>
              </a:rPr>
              <a:t>A </a:t>
            </a:r>
            <a:r>
              <a:rPr lang="de-DE" sz="1200" dirty="0" err="1">
                <a:solidFill>
                  <a:srgbClr val="404040"/>
                </a:solidFill>
                <a:latin typeface="Lato"/>
                <a:cs typeface="Arial"/>
              </a:rPr>
              <a:t>step-by-step</a:t>
            </a:r>
            <a:r>
              <a:rPr lang="de-DE" sz="1200" dirty="0">
                <a:solidFill>
                  <a:srgbClr val="404040"/>
                </a:solidFill>
                <a:latin typeface="Lato"/>
                <a:cs typeface="Arial"/>
              </a:rPr>
              <a:t> </a:t>
            </a:r>
            <a:r>
              <a:rPr lang="de-DE" sz="1200" dirty="0" err="1">
                <a:solidFill>
                  <a:srgbClr val="404040"/>
                </a:solidFill>
                <a:latin typeface="Lato"/>
                <a:cs typeface="Arial"/>
              </a:rPr>
              <a:t>approach</a:t>
            </a:r>
            <a:r>
              <a:rPr lang="de-DE" sz="1200" dirty="0">
                <a:solidFill>
                  <a:srgbClr val="404040"/>
                </a:solidFill>
                <a:latin typeface="Lato"/>
                <a:cs typeface="Arial"/>
              </a:rPr>
              <a:t> </a:t>
            </a:r>
            <a:br>
              <a:rPr lang="de-DE" sz="1200" dirty="0">
                <a:latin typeface="Lato"/>
                <a:ea typeface="+mn-lt"/>
                <a:cs typeface="+mn-lt"/>
              </a:rPr>
            </a:br>
            <a:endParaRPr lang="de-DE" sz="1200" dirty="0">
              <a:solidFill>
                <a:schemeClr val="tx1">
                  <a:lumMod val="75000"/>
                  <a:lumOff val="25000"/>
                </a:schemeClr>
              </a:solidFill>
              <a:latin typeface="Lato"/>
              <a:ea typeface="+mn-lt"/>
              <a:cs typeface="Calibri"/>
            </a:endParaRPr>
          </a:p>
          <a:p>
            <a:pPr>
              <a:lnSpc>
                <a:spcPct val="150000"/>
              </a:lnSpc>
            </a:pPr>
            <a:r>
              <a:rPr lang="de-DE" sz="1200" b="1" dirty="0">
                <a:solidFill>
                  <a:srgbClr val="2CB6E7"/>
                </a:solidFill>
                <a:latin typeface="Lato"/>
                <a:ea typeface="Lato"/>
                <a:cs typeface="Arial"/>
              </a:rPr>
              <a:t>Part III: Co-</a:t>
            </a:r>
            <a:r>
              <a:rPr lang="de-DE" sz="1200" b="1" dirty="0" err="1">
                <a:solidFill>
                  <a:srgbClr val="2CB6E7"/>
                </a:solidFill>
                <a:latin typeface="Lato"/>
                <a:ea typeface="Lato"/>
                <a:cs typeface="Arial"/>
              </a:rPr>
              <a:t>creation</a:t>
            </a:r>
            <a:r>
              <a:rPr lang="de-DE" sz="1200" b="1" dirty="0">
                <a:solidFill>
                  <a:srgbClr val="2CB6E7"/>
                </a:solidFill>
                <a:latin typeface="Lato"/>
                <a:ea typeface="Lato"/>
                <a:cs typeface="Arial"/>
              </a:rPr>
              <a:t> in </a:t>
            </a:r>
            <a:r>
              <a:rPr lang="de-DE" sz="1200" b="1" dirty="0" err="1">
                <a:solidFill>
                  <a:srgbClr val="2CB6E7"/>
                </a:solidFill>
                <a:latin typeface="Lato"/>
                <a:ea typeface="Lato"/>
                <a:cs typeface="Arial"/>
              </a:rPr>
              <a:t>practice</a:t>
            </a:r>
            <a:r>
              <a:rPr lang="de-DE" sz="1200" b="1" dirty="0">
                <a:solidFill>
                  <a:srgbClr val="2CB6E7"/>
                </a:solidFill>
                <a:latin typeface="Lato"/>
                <a:ea typeface="Lato"/>
                <a:cs typeface="Arial"/>
              </a:rPr>
              <a:t> </a:t>
            </a:r>
          </a:p>
          <a:p>
            <a:pPr marL="285750" indent="-285750">
              <a:lnSpc>
                <a:spcPct val="150000"/>
              </a:lnSpc>
              <a:buFont typeface="Arial" panose="020B0604020202020204" pitchFamily="34" charset="0"/>
              <a:buChar char="•"/>
            </a:pPr>
            <a:r>
              <a:rPr lang="de-DE" sz="1200" dirty="0">
                <a:solidFill>
                  <a:srgbClr val="404040"/>
                </a:solidFill>
                <a:latin typeface="Lato"/>
                <a:cs typeface="Arial"/>
              </a:rPr>
              <a:t>Co-</a:t>
            </a:r>
            <a:r>
              <a:rPr lang="de-DE" sz="1200" dirty="0" err="1">
                <a:solidFill>
                  <a:srgbClr val="404040"/>
                </a:solidFill>
                <a:latin typeface="Lato"/>
                <a:cs typeface="Arial"/>
              </a:rPr>
              <a:t>creation</a:t>
            </a:r>
            <a:r>
              <a:rPr lang="de-DE" sz="1200" dirty="0">
                <a:solidFill>
                  <a:srgbClr val="404040"/>
                </a:solidFill>
                <a:latin typeface="Lato"/>
                <a:cs typeface="Arial"/>
              </a:rPr>
              <a:t> in </a:t>
            </a:r>
            <a:r>
              <a:rPr lang="de-DE" sz="1200" dirty="0" err="1">
                <a:solidFill>
                  <a:srgbClr val="404040"/>
                </a:solidFill>
                <a:latin typeface="Lato"/>
                <a:cs typeface="Arial"/>
              </a:rPr>
              <a:t>practice</a:t>
            </a:r>
            <a:r>
              <a:rPr lang="de-DE" sz="1200" dirty="0">
                <a:solidFill>
                  <a:srgbClr val="404040"/>
                </a:solidFill>
                <a:latin typeface="Lato"/>
                <a:cs typeface="Arial"/>
              </a:rPr>
              <a:t> - </a:t>
            </a:r>
            <a:r>
              <a:rPr lang="de-DE" sz="1200" dirty="0" err="1">
                <a:solidFill>
                  <a:srgbClr val="404040"/>
                </a:solidFill>
                <a:latin typeface="Lato"/>
                <a:cs typeface="Arial"/>
              </a:rPr>
              <a:t>visiting</a:t>
            </a:r>
            <a:r>
              <a:rPr lang="de-DE" sz="1200" dirty="0">
                <a:solidFill>
                  <a:srgbClr val="404040"/>
                </a:solidFill>
                <a:latin typeface="Lato"/>
                <a:cs typeface="Arial"/>
              </a:rPr>
              <a:t> OPERANDUM OALs</a:t>
            </a:r>
            <a:endParaRPr lang="de-DE" sz="1200" dirty="0">
              <a:solidFill>
                <a:srgbClr val="404040"/>
              </a:solidFill>
              <a:latin typeface="Lato"/>
              <a:ea typeface="Lato"/>
              <a:cs typeface="Arial"/>
            </a:endParaRPr>
          </a:p>
          <a:p>
            <a:pPr marL="285750" indent="-285750">
              <a:lnSpc>
                <a:spcPct val="150000"/>
              </a:lnSpc>
              <a:buFont typeface="Arial" panose="020B0604020202020204" pitchFamily="34" charset="0"/>
              <a:buChar char="•"/>
            </a:pPr>
            <a:r>
              <a:rPr lang="de-DE" sz="1200" dirty="0" err="1">
                <a:solidFill>
                  <a:srgbClr val="404040"/>
                </a:solidFill>
                <a:latin typeface="Lato"/>
                <a:cs typeface="Arial"/>
              </a:rPr>
              <a:t>What</a:t>
            </a:r>
            <a:r>
              <a:rPr lang="de-DE" sz="1200" dirty="0">
                <a:solidFill>
                  <a:srgbClr val="404040"/>
                </a:solidFill>
                <a:latin typeface="Lato"/>
                <a:cs typeface="Arial"/>
              </a:rPr>
              <a:t> </a:t>
            </a:r>
            <a:r>
              <a:rPr lang="de-DE" sz="1200" dirty="0" err="1">
                <a:solidFill>
                  <a:srgbClr val="404040"/>
                </a:solidFill>
                <a:latin typeface="Lato"/>
                <a:cs typeface="Arial"/>
              </a:rPr>
              <a:t>have</a:t>
            </a:r>
            <a:r>
              <a:rPr lang="de-DE" sz="1200" dirty="0">
                <a:solidFill>
                  <a:srgbClr val="404040"/>
                </a:solidFill>
                <a:latin typeface="Lato"/>
                <a:cs typeface="Arial"/>
              </a:rPr>
              <a:t> </a:t>
            </a:r>
            <a:r>
              <a:rPr lang="de-DE" sz="1200" dirty="0" err="1">
                <a:solidFill>
                  <a:srgbClr val="404040"/>
                </a:solidFill>
                <a:latin typeface="Lato"/>
                <a:cs typeface="Arial"/>
              </a:rPr>
              <a:t>we</a:t>
            </a:r>
            <a:r>
              <a:rPr lang="de-DE" sz="1200" dirty="0">
                <a:solidFill>
                  <a:srgbClr val="404040"/>
                </a:solidFill>
                <a:latin typeface="Lato"/>
                <a:cs typeface="Arial"/>
              </a:rPr>
              <a:t> </a:t>
            </a:r>
            <a:r>
              <a:rPr lang="de-DE" sz="1200" dirty="0" err="1">
                <a:solidFill>
                  <a:srgbClr val="404040"/>
                </a:solidFill>
                <a:latin typeface="Lato"/>
                <a:cs typeface="Arial"/>
              </a:rPr>
              <a:t>learnt</a:t>
            </a:r>
            <a:r>
              <a:rPr lang="de-DE" sz="1200" dirty="0">
                <a:solidFill>
                  <a:srgbClr val="404040"/>
                </a:solidFill>
                <a:latin typeface="Lato"/>
                <a:cs typeface="Arial"/>
              </a:rPr>
              <a:t> so </a:t>
            </a:r>
            <a:r>
              <a:rPr lang="de-DE" sz="1200" dirty="0" err="1">
                <a:solidFill>
                  <a:srgbClr val="404040"/>
                </a:solidFill>
                <a:latin typeface="Lato"/>
                <a:cs typeface="Arial"/>
              </a:rPr>
              <a:t>far</a:t>
            </a:r>
            <a:endParaRPr lang="en-GB" sz="1200" dirty="0">
              <a:solidFill>
                <a:schemeClr val="tx1">
                  <a:lumMod val="75000"/>
                  <a:lumOff val="25000"/>
                </a:schemeClr>
              </a:solidFill>
              <a:latin typeface="Lato"/>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pPr marL="171450" indent="-171450">
              <a:buFont typeface="Arial"/>
              <a:buChar char="•"/>
            </a:pPr>
            <a:r>
              <a:rPr lang="en-US" dirty="0"/>
              <a:t>The presentation material has been created by UNESCO together with the University of Bologna and LUKE.</a:t>
            </a: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t>3</a:t>
            </a:fld>
            <a:endParaRPr lang="en-US"/>
          </a:p>
        </p:txBody>
      </p:sp>
    </p:spTree>
    <p:extLst>
      <p:ext uri="{BB962C8B-B14F-4D97-AF65-F5344CB8AC3E}">
        <p14:creationId xmlns:p14="http://schemas.microsoft.com/office/powerpoint/2010/main" val="29350191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cs typeface="Calibri"/>
              </a:rPr>
              <a:t>See slide</a:t>
            </a:r>
          </a:p>
        </p:txBody>
      </p:sp>
      <p:sp>
        <p:nvSpPr>
          <p:cNvPr id="4" name="Slide Number Placeholder 3"/>
          <p:cNvSpPr>
            <a:spLocks noGrp="1"/>
          </p:cNvSpPr>
          <p:nvPr>
            <p:ph type="sldNum" sz="quarter" idx="5"/>
          </p:nvPr>
        </p:nvSpPr>
        <p:spPr/>
        <p:txBody>
          <a:bodyPr/>
          <a:lstStyle/>
          <a:p>
            <a:fld id="{55E79B1B-EC0D-4C76-81FD-7AAED1DE532C}" type="slidenum">
              <a:rPr lang="en-US"/>
              <a:t>30</a:t>
            </a:fld>
            <a:endParaRPr lang="en-US"/>
          </a:p>
        </p:txBody>
      </p:sp>
    </p:spTree>
    <p:extLst>
      <p:ext uri="{BB962C8B-B14F-4D97-AF65-F5344CB8AC3E}">
        <p14:creationId xmlns:p14="http://schemas.microsoft.com/office/powerpoint/2010/main" val="1849699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32</a:t>
            </a:fld>
            <a:endParaRPr lang="en-US"/>
          </a:p>
        </p:txBody>
      </p:sp>
    </p:spTree>
    <p:extLst>
      <p:ext uri="{BB962C8B-B14F-4D97-AF65-F5344CB8AC3E}">
        <p14:creationId xmlns:p14="http://schemas.microsoft.com/office/powerpoint/2010/main" val="23371222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55E79B1B-EC0D-4C76-81FD-7AAED1DE532C}" type="slidenum">
              <a:rPr lang="en-IE" smtClean="0"/>
              <a:t>33</a:t>
            </a:fld>
            <a:endParaRPr lang="en-IE"/>
          </a:p>
        </p:txBody>
      </p:sp>
    </p:spTree>
    <p:extLst>
      <p:ext uri="{BB962C8B-B14F-4D97-AF65-F5344CB8AC3E}">
        <p14:creationId xmlns:p14="http://schemas.microsoft.com/office/powerpoint/2010/main" val="4445580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34</a:t>
            </a:fld>
            <a:endParaRPr lang="en-US"/>
          </a:p>
        </p:txBody>
      </p:sp>
    </p:spTree>
    <p:extLst>
      <p:ext uri="{BB962C8B-B14F-4D97-AF65-F5344CB8AC3E}">
        <p14:creationId xmlns:p14="http://schemas.microsoft.com/office/powerpoint/2010/main" val="240488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sz="1400" i="1" dirty="0">
              <a:solidFill>
                <a:srgbClr val="009ED6"/>
              </a:solidFill>
              <a:latin typeface="Lato"/>
              <a:ea typeface="Lato"/>
              <a:cs typeface="Lato"/>
            </a:endParaRPr>
          </a:p>
          <a:p>
            <a:pPr>
              <a:lnSpc>
                <a:spcPct val="150000"/>
              </a:lnSpc>
            </a:pPr>
            <a:r>
              <a:rPr lang="en-IE" sz="1400" i="1" dirty="0">
                <a:latin typeface="Lato"/>
                <a:ea typeface="Lato"/>
                <a:cs typeface="Lato"/>
              </a:rPr>
              <a:t>After completing this training unit, you should be able to understand:</a:t>
            </a:r>
          </a:p>
          <a:p>
            <a:pPr>
              <a:lnSpc>
                <a:spcPct val="150000"/>
              </a:lnSpc>
            </a:pPr>
            <a:br>
              <a:rPr lang="en-IE" sz="600" dirty="0">
                <a:latin typeface="Lato" panose="020F0502020204030203" pitchFamily="34" charset="0"/>
                <a:ea typeface="Lato" panose="020F0502020204030203" pitchFamily="34" charset="0"/>
                <a:cs typeface="Lato" panose="020F0502020204030203" pitchFamily="34" charset="0"/>
              </a:rPr>
            </a:br>
            <a:endParaRPr lang="en-IE" sz="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200" dirty="0">
                <a:latin typeface="Lato"/>
                <a:ea typeface="Lato"/>
                <a:cs typeface="Lato"/>
              </a:rPr>
              <a:t>What co-creation and stakeholder engagement is</a:t>
            </a:r>
            <a:br>
              <a:rPr lang="en-IE" sz="1200" dirty="0">
                <a:latin typeface="Lato" panose="020F0502020204030203" pitchFamily="34" charset="0"/>
                <a:ea typeface="Lato" panose="020F0502020204030203" pitchFamily="34" charset="0"/>
                <a:cs typeface="Lato" panose="020F0502020204030203" pitchFamily="34" charset="0"/>
              </a:rPr>
            </a:br>
            <a:endParaRPr lang="en-IE" sz="9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200" dirty="0">
                <a:latin typeface="Lato"/>
                <a:ea typeface="Lato"/>
                <a:cs typeface="Lato"/>
              </a:rPr>
              <a:t>Why it is important in the context of Nature-based Solutions</a:t>
            </a:r>
          </a:p>
          <a:p>
            <a:pPr marL="285750" indent="-285750">
              <a:lnSpc>
                <a:spcPct val="150000"/>
              </a:lnSpc>
              <a:buClr>
                <a:srgbClr val="00A7E2"/>
              </a:buClr>
              <a:buFont typeface="Arial,Sans-Serif"/>
              <a:buChar char="•"/>
            </a:pPr>
            <a:endParaRPr lang="en-IE" sz="1200" dirty="0">
              <a:latin typeface="Lato"/>
              <a:ea typeface="Lato"/>
              <a:cs typeface="Lato"/>
            </a:endParaRPr>
          </a:p>
          <a:p>
            <a:pPr marL="285750" indent="-285750">
              <a:lnSpc>
                <a:spcPct val="150000"/>
              </a:lnSpc>
              <a:buClr>
                <a:srgbClr val="00A7E2"/>
              </a:buClr>
              <a:buFont typeface="Arial,Sans-Serif"/>
              <a:buChar char="•"/>
            </a:pPr>
            <a:r>
              <a:rPr lang="en-IE" sz="1200" dirty="0">
                <a:latin typeface="Lato"/>
                <a:ea typeface="Lato"/>
                <a:cs typeface="Lato"/>
              </a:rPr>
              <a:t>How this can be applied to realise Nature-based Solutions, and considering sustainability aspects</a:t>
            </a:r>
            <a:endParaRPr lang="en-IE" dirty="0">
              <a:cs typeface="Calibri"/>
            </a:endParaRPr>
          </a:p>
          <a:p>
            <a:pPr marL="285750" indent="-285750">
              <a:lnSpc>
                <a:spcPct val="150000"/>
              </a:lnSpc>
              <a:buClr>
                <a:srgbClr val="00A7E2"/>
              </a:buClr>
              <a:buFont typeface="Arial,Sans-Serif"/>
              <a:buChar char="•"/>
            </a:pPr>
            <a:endParaRPr lang="en-IE" sz="12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200" dirty="0">
                <a:latin typeface="Lato"/>
                <a:ea typeface="Lato"/>
                <a:cs typeface="Lato"/>
              </a:rPr>
              <a:t>OPERANDUM’s approach to stakeholder engagement and co-creation</a:t>
            </a:r>
          </a:p>
          <a:p>
            <a:pPr marL="285750" indent="-285750">
              <a:lnSpc>
                <a:spcPct val="150000"/>
              </a:lnSpc>
              <a:buClr>
                <a:srgbClr val="00A7E2"/>
              </a:buClr>
              <a:buFont typeface="Arial,Sans-Serif"/>
              <a:buChar char="•"/>
            </a:pPr>
            <a:endParaRPr lang="en-IE" sz="12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2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900" dirty="0">
              <a:latin typeface="Lato" panose="020F0502020204030203" pitchFamily="34" charset="0"/>
              <a:ea typeface="Lato" panose="020F0502020204030203" pitchFamily="34" charset="0"/>
              <a:cs typeface="Lato" panose="020F0502020204030203" pitchFamily="34" charset="0"/>
            </a:endParaRPr>
          </a:p>
          <a:p>
            <a:endParaRPr lang="en-IE" sz="600" dirty="0">
              <a:latin typeface="Lato" panose="020F0502020204030203" pitchFamily="34" charset="0"/>
              <a:ea typeface="Lato" panose="020F0502020204030203" pitchFamily="34" charset="0"/>
              <a:cs typeface="Lato" panose="020F0502020204030203" pitchFamily="34" charset="0"/>
            </a:endParaRPr>
          </a:p>
          <a:p>
            <a:endParaRPr lang="en-IE" b="1" dirty="0">
              <a:solidFill>
                <a:srgbClr val="00A7E2"/>
              </a:solidFill>
              <a:latin typeface="Lato" panose="020F0502020204030203" pitchFamily="34" charset="0"/>
              <a:ea typeface="Lato" panose="020F0502020204030203" pitchFamily="34" charset="0"/>
              <a:cs typeface="Lato" panose="020F0502020204030203" pitchFamily="34"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IE" smtClean="0"/>
              <a:t>4</a:t>
            </a:fld>
            <a:endParaRPr lang="en-IE"/>
          </a:p>
        </p:txBody>
      </p:sp>
    </p:spTree>
    <p:extLst>
      <p:ext uri="{BB962C8B-B14F-4D97-AF65-F5344CB8AC3E}">
        <p14:creationId xmlns:p14="http://schemas.microsoft.com/office/powerpoint/2010/main" val="3814740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solidFill>
                  <a:schemeClr val="bg1"/>
                </a:solidFill>
                <a:latin typeface="Lato"/>
                <a:ea typeface="Arial"/>
                <a:cs typeface="Arial"/>
              </a:rPr>
              <a:t>Nature based solutions are:   </a:t>
            </a:r>
            <a:endParaRPr lang="en-GB" sz="1200" b="1" dirty="0">
              <a:solidFill>
                <a:schemeClr val="bg1"/>
              </a:solidFill>
              <a:latin typeface="Lato"/>
              <a:ea typeface="Lato"/>
              <a:cs typeface="Arial"/>
            </a:endParaRPr>
          </a:p>
          <a:p>
            <a:pPr marL="285750" indent="-285750">
              <a:buFont typeface="Arial"/>
              <a:buChar char="•"/>
            </a:pPr>
            <a:r>
              <a:rPr lang="en-GB" sz="1200" dirty="0">
                <a:solidFill>
                  <a:schemeClr val="bg1"/>
                </a:solidFill>
                <a:latin typeface="Lato"/>
                <a:ea typeface="Arial"/>
                <a:cs typeface="Arial"/>
              </a:rPr>
              <a:t>Inspired and supported by nature; </a:t>
            </a:r>
            <a:endParaRPr lang="en-GB" sz="1200" dirty="0">
              <a:solidFill>
                <a:schemeClr val="bg1"/>
              </a:solidFill>
              <a:latin typeface="Lato"/>
              <a:ea typeface="Arial"/>
              <a:cs typeface="Calibri"/>
            </a:endParaRPr>
          </a:p>
          <a:p>
            <a:pPr marL="285750" indent="-285750">
              <a:buFont typeface="Arial"/>
              <a:buChar char="•"/>
            </a:pPr>
            <a:r>
              <a:rPr lang="en-GB" sz="1200" dirty="0">
                <a:solidFill>
                  <a:schemeClr val="bg1"/>
                </a:solidFill>
                <a:latin typeface="Lato"/>
                <a:ea typeface="Arial"/>
                <a:cs typeface="Arial"/>
              </a:rPr>
              <a:t>Cost-effective;</a:t>
            </a:r>
            <a:endParaRPr lang="en-GB" sz="1200" dirty="0">
              <a:solidFill>
                <a:schemeClr val="bg1"/>
              </a:solidFill>
              <a:latin typeface="Lato"/>
              <a:ea typeface="Arial"/>
              <a:cs typeface="Calibri"/>
            </a:endParaRPr>
          </a:p>
          <a:p>
            <a:pPr marL="285750" indent="-285750">
              <a:buFont typeface="Arial"/>
              <a:buChar char="•"/>
            </a:pPr>
            <a:r>
              <a:rPr lang="en-GB" sz="1200" dirty="0">
                <a:solidFill>
                  <a:schemeClr val="bg1"/>
                </a:solidFill>
                <a:latin typeface="Lato"/>
                <a:ea typeface="Arial"/>
                <a:cs typeface="Arial"/>
              </a:rPr>
              <a:t>Provide environmental, social and economic benefits;</a:t>
            </a:r>
          </a:p>
          <a:p>
            <a:pPr marL="285750" indent="-285750">
              <a:buFont typeface="Arial"/>
              <a:buChar char="•"/>
            </a:pPr>
            <a:r>
              <a:rPr lang="en-GB" sz="1200" dirty="0">
                <a:solidFill>
                  <a:schemeClr val="bg1"/>
                </a:solidFill>
                <a:latin typeface="Lato"/>
                <a:ea typeface="Arial"/>
                <a:cs typeface="Arial"/>
              </a:rPr>
              <a:t>Help build resilience;</a:t>
            </a:r>
            <a:endParaRPr lang="en-GB" sz="1200" dirty="0">
              <a:solidFill>
                <a:schemeClr val="bg1"/>
              </a:solidFill>
              <a:latin typeface="Lato"/>
              <a:ea typeface="Lato"/>
              <a:cs typeface="Calibri"/>
            </a:endParaRPr>
          </a:p>
          <a:p>
            <a:pPr marL="285750" indent="-285750">
              <a:buFont typeface="Arial"/>
              <a:buChar char="•"/>
            </a:pPr>
            <a:r>
              <a:rPr lang="en-GB" sz="1200" dirty="0">
                <a:solidFill>
                  <a:schemeClr val="bg1"/>
                </a:solidFill>
                <a:latin typeface="Lato"/>
                <a:ea typeface="Arial"/>
                <a:cs typeface="Arial"/>
              </a:rPr>
              <a:t>Through locally adapted, resource-efficient and systemic interventions. </a:t>
            </a:r>
            <a:endParaRPr lang="en-GB" sz="1200" dirty="0">
              <a:solidFill>
                <a:schemeClr val="bg1"/>
              </a:solidFill>
              <a:latin typeface="Lato"/>
              <a:ea typeface="Lato"/>
              <a:cs typeface="Calibri"/>
            </a:endParaRPr>
          </a:p>
          <a:p>
            <a:endParaRPr lang="en-US" dirty="0"/>
          </a:p>
          <a:p>
            <a:pPr algn="just"/>
            <a:r>
              <a:rPr lang="en-US" sz="1200" b="1" dirty="0">
                <a:solidFill>
                  <a:schemeClr val="bg1"/>
                </a:solidFill>
                <a:latin typeface="Lato"/>
                <a:ea typeface="Lato"/>
                <a:cs typeface="Calibri"/>
              </a:rPr>
              <a:t>For innovative, locally adapted and accepted solutions, </a:t>
            </a:r>
            <a:endParaRPr lang="en-US" dirty="0">
              <a:solidFill>
                <a:schemeClr val="bg1"/>
              </a:solidFill>
              <a:latin typeface="Calibri" panose="020F0502020204030204"/>
              <a:ea typeface="Lato"/>
              <a:cs typeface="Calibri"/>
            </a:endParaRPr>
          </a:p>
          <a:p>
            <a:pPr algn="just"/>
            <a:r>
              <a:rPr lang="en-US" sz="1200" b="1" dirty="0">
                <a:solidFill>
                  <a:schemeClr val="bg1"/>
                </a:solidFill>
                <a:latin typeface="Lato"/>
                <a:ea typeface="Lato"/>
                <a:cs typeface="Calibri"/>
              </a:rPr>
              <a:t>it is needed to:</a:t>
            </a:r>
            <a:r>
              <a:rPr lang="en-US" sz="1200" dirty="0">
                <a:solidFill>
                  <a:schemeClr val="bg1"/>
                </a:solidFill>
                <a:latin typeface="Lato"/>
                <a:ea typeface="Lato"/>
                <a:cs typeface="Calibri"/>
              </a:rPr>
              <a:t> </a:t>
            </a:r>
            <a:endParaRPr lang="en-US" dirty="0">
              <a:solidFill>
                <a:schemeClr val="bg1"/>
              </a:solidFill>
              <a:cs typeface="Calibri"/>
            </a:endParaRPr>
          </a:p>
          <a:p>
            <a:pPr marL="285750" indent="-285750">
              <a:buFont typeface="Arial"/>
              <a:buChar char="•"/>
            </a:pPr>
            <a:r>
              <a:rPr lang="en-US" sz="1200" dirty="0">
                <a:solidFill>
                  <a:schemeClr val="bg1"/>
                </a:solidFill>
                <a:latin typeface="Lato"/>
                <a:ea typeface="Lato"/>
                <a:cs typeface="Calibri"/>
              </a:rPr>
              <a:t>Understand local environmental/natural processes;</a:t>
            </a:r>
          </a:p>
          <a:p>
            <a:pPr marL="285750" indent="-285750">
              <a:buFont typeface="Arial"/>
              <a:buChar char="•"/>
            </a:pPr>
            <a:r>
              <a:rPr lang="en-US" sz="1200" dirty="0">
                <a:solidFill>
                  <a:schemeClr val="bg1"/>
                </a:solidFill>
                <a:latin typeface="Lato"/>
                <a:ea typeface="Lato"/>
                <a:cs typeface="Calibri"/>
              </a:rPr>
              <a:t>Understand people's relation to their environment/ place and motivation to make a change; </a:t>
            </a:r>
          </a:p>
          <a:p>
            <a:pPr marL="285750" indent="-285750">
              <a:buFont typeface="Arial"/>
              <a:buChar char="•"/>
            </a:pPr>
            <a:r>
              <a:rPr lang="en-US" sz="1200" dirty="0">
                <a:solidFill>
                  <a:schemeClr val="bg1"/>
                </a:solidFill>
                <a:latin typeface="Lato"/>
                <a:ea typeface="Lato"/>
                <a:cs typeface="Calibri"/>
              </a:rPr>
              <a:t>Have access to land. </a:t>
            </a:r>
            <a:endParaRPr lang="en-US" dirty="0">
              <a:solidFill>
                <a:schemeClr val="bg1"/>
              </a:solidFill>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FFFFFF"/>
                </a:solidFill>
                <a:latin typeface="Lato"/>
                <a:ea typeface="Lato"/>
                <a:cs typeface="Lato"/>
              </a:rPr>
              <a:t>There is thus a need to </a:t>
            </a:r>
            <a:r>
              <a:rPr lang="en-GB" sz="1200" u="sng" dirty="0">
                <a:solidFill>
                  <a:srgbClr val="FFFFFF"/>
                </a:solidFill>
                <a:latin typeface="Lato"/>
                <a:ea typeface="Lato"/>
                <a:cs typeface="Lato"/>
              </a:rPr>
              <a:t>collaborate</a:t>
            </a:r>
            <a:r>
              <a:rPr lang="en-GB" sz="1200" dirty="0">
                <a:solidFill>
                  <a:srgbClr val="FFFFFF"/>
                </a:solidFill>
                <a:latin typeface="Lato"/>
                <a:ea typeface="Lato"/>
                <a:cs typeface="Lato"/>
              </a:rPr>
              <a:t> with the stakeholders</a:t>
            </a: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US"/>
              <a:t>5</a:t>
            </a:fld>
            <a:endParaRPr lang="en-US"/>
          </a:p>
        </p:txBody>
      </p:sp>
    </p:spTree>
    <p:extLst>
      <p:ext uri="{BB962C8B-B14F-4D97-AF65-F5344CB8AC3E}">
        <p14:creationId xmlns:p14="http://schemas.microsoft.com/office/powerpoint/2010/main" val="2315046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IE" sz="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US" sz="1200" dirty="0">
                <a:latin typeface="Lato"/>
                <a:ea typeface="+mn-lt"/>
                <a:cs typeface="+mn-lt"/>
              </a:rPr>
              <a:t>Co-creation is “a </a:t>
            </a:r>
            <a:r>
              <a:rPr lang="en-US" sz="1200" b="1" dirty="0">
                <a:latin typeface="Lato"/>
                <a:ea typeface="+mn-lt"/>
                <a:cs typeface="+mn-lt"/>
              </a:rPr>
              <a:t>process</a:t>
            </a:r>
            <a:r>
              <a:rPr lang="en-US" sz="1200" dirty="0">
                <a:latin typeface="Lato"/>
                <a:ea typeface="+mn-lt"/>
                <a:cs typeface="+mn-lt"/>
              </a:rPr>
              <a:t> where a group of actors (i.e., </a:t>
            </a:r>
            <a:r>
              <a:rPr lang="en-US" sz="1200" b="1" dirty="0">
                <a:latin typeface="Lato"/>
                <a:ea typeface="+mn-lt"/>
                <a:cs typeface="+mn-lt"/>
              </a:rPr>
              <a:t>stakeholders</a:t>
            </a:r>
            <a:r>
              <a:rPr lang="en-US" sz="1200" dirty="0">
                <a:latin typeface="Lato"/>
                <a:ea typeface="+mn-lt"/>
                <a:cs typeface="+mn-lt"/>
              </a:rPr>
              <a:t>) engage in developing shared understandings and novel ideas of how to intervene in social-ecological systems”</a:t>
            </a:r>
          </a:p>
          <a:p>
            <a:pPr marL="285750" indent="-285750">
              <a:lnSpc>
                <a:spcPct val="150000"/>
              </a:lnSpc>
              <a:buClr>
                <a:srgbClr val="00A7E2"/>
              </a:buClr>
              <a:buFont typeface="Arial,Sans-Serif"/>
              <a:buChar char="•"/>
            </a:pPr>
            <a:r>
              <a:rPr lang="en-IE" sz="1200" dirty="0">
                <a:latin typeface="Lato"/>
                <a:ea typeface="+mn-lt"/>
                <a:cs typeface="+mn-lt"/>
              </a:rPr>
              <a:t>It is an umbrella term for different, and interlinked concepts such as co-design, co-production, co-learning and adaptive co-management</a:t>
            </a:r>
          </a:p>
          <a:p>
            <a:pPr marL="285750" marR="0" lvl="0" indent="-285750" algn="l" defTabSz="914400" rtl="0" eaLnBrk="1" fontAlgn="auto" latinLnBrk="0" hangingPunct="1">
              <a:lnSpc>
                <a:spcPct val="150000"/>
              </a:lnSpc>
              <a:spcBef>
                <a:spcPts val="0"/>
              </a:spcBef>
              <a:spcAft>
                <a:spcPts val="0"/>
              </a:spcAft>
              <a:buClr>
                <a:srgbClr val="00A7E2"/>
              </a:buClr>
              <a:buSzTx/>
              <a:buFont typeface="Arial,Sans-Serif"/>
              <a:buChar char="•"/>
              <a:tabLst/>
              <a:defRPr/>
            </a:pPr>
            <a:r>
              <a:rPr lang="en-IE" sz="1200" dirty="0">
                <a:latin typeface="Lato"/>
                <a:ea typeface="Lato"/>
                <a:cs typeface="Lato"/>
              </a:rPr>
              <a:t>It refers to transdisciplinary </a:t>
            </a:r>
            <a:r>
              <a:rPr lang="en-IE" sz="1200" b="1" dirty="0">
                <a:latin typeface="Lato"/>
                <a:ea typeface="Lato"/>
                <a:cs typeface="Lato"/>
              </a:rPr>
              <a:t>collaboration</a:t>
            </a:r>
            <a:r>
              <a:rPr lang="en-IE" sz="1200" dirty="0">
                <a:latin typeface="Lato"/>
                <a:ea typeface="Lato"/>
                <a:cs typeface="Lato"/>
              </a:rPr>
              <a:t> for producing new types of knowledge, leading for innovation, learning and societal change</a:t>
            </a:r>
          </a:p>
          <a:p>
            <a:pPr marL="285750" indent="-285750">
              <a:lnSpc>
                <a:spcPct val="150000"/>
              </a:lnSpc>
              <a:buClr>
                <a:srgbClr val="00A7E2"/>
              </a:buClr>
              <a:buFont typeface="Arial,Sans-Serif"/>
              <a:buChar char="•"/>
            </a:pPr>
            <a:endParaRPr lang="en-US" sz="1200" dirty="0">
              <a:latin typeface="Lato"/>
              <a:ea typeface="+mn-lt"/>
              <a:cs typeface="+mn-lt"/>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US"/>
              <a:t>6</a:t>
            </a:fld>
            <a:endParaRPr lang="en-US"/>
          </a:p>
        </p:txBody>
      </p:sp>
    </p:spTree>
    <p:extLst>
      <p:ext uri="{BB962C8B-B14F-4D97-AF65-F5344CB8AC3E}">
        <p14:creationId xmlns:p14="http://schemas.microsoft.com/office/powerpoint/2010/main" val="1707603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a:t>
            </a:r>
            <a:r>
              <a:rPr lang="en-IE" sz="1200" b="0" kern="1200" dirty="0">
                <a:solidFill>
                  <a:schemeClr val="tx1"/>
                </a:solidFill>
                <a:effectLst/>
                <a:latin typeface="+mn-lt"/>
                <a:ea typeface="+mn-ea"/>
                <a:cs typeface="+mn-cs"/>
              </a:rPr>
              <a:t> common characteristics of these co-approaches are:</a:t>
            </a:r>
            <a:endParaRPr lang="en-US" sz="1200" b="0" kern="1200" dirty="0">
              <a:solidFill>
                <a:schemeClr val="tx1"/>
              </a:solidFill>
              <a:effectLst/>
              <a:latin typeface="+mn-lt"/>
              <a:cs typeface="Calibri" panose="020F0502020204030204"/>
            </a:endParaRPr>
          </a:p>
          <a:p>
            <a:pPr marL="628650" lvl="1" indent="-171450">
              <a:buFont typeface="Arial" panose="020B0604020202020204" pitchFamily="34" charset="0"/>
              <a:buChar char="•"/>
            </a:pPr>
            <a:r>
              <a:rPr lang="en-IE" dirty="0"/>
              <a:t>Place</a:t>
            </a:r>
            <a:r>
              <a:rPr lang="en-IE" sz="1200" b="0" kern="1200" dirty="0">
                <a:solidFill>
                  <a:schemeClr val="tx1"/>
                </a:solidFill>
                <a:effectLst/>
                <a:latin typeface="+mn-lt"/>
                <a:ea typeface="+mn-ea"/>
                <a:cs typeface="+mn-cs"/>
              </a:rPr>
              <a:t> </a:t>
            </a:r>
            <a:r>
              <a:rPr lang="en-IE" dirty="0"/>
              <a:t>based: they</a:t>
            </a:r>
            <a:r>
              <a:rPr lang="en-IE" sz="1200" b="0" kern="1200" dirty="0">
                <a:solidFill>
                  <a:schemeClr val="tx1"/>
                </a:solidFill>
                <a:effectLst/>
                <a:latin typeface="+mn-lt"/>
                <a:ea typeface="+mn-ea"/>
                <a:cs typeface="+mn-cs"/>
              </a:rPr>
              <a:t> are taking place in a real-life context and </a:t>
            </a:r>
            <a:r>
              <a:rPr lang="en-IE" dirty="0"/>
              <a:t>with</a:t>
            </a:r>
            <a:r>
              <a:rPr lang="en-IE" sz="1200" b="0" kern="1200" dirty="0">
                <a:solidFill>
                  <a:schemeClr val="tx1"/>
                </a:solidFill>
                <a:effectLst/>
                <a:latin typeface="+mn-lt"/>
                <a:ea typeface="+mn-ea"/>
                <a:cs typeface="+mn-cs"/>
              </a:rPr>
              <a:t> people, as </a:t>
            </a:r>
            <a:r>
              <a:rPr lang="en-IE" sz="1200" b="0" kern="1200" dirty="0" err="1">
                <a:solidFill>
                  <a:schemeClr val="tx1"/>
                </a:solidFill>
                <a:effectLst/>
                <a:latin typeface="+mn-lt"/>
                <a:ea typeface="+mn-ea"/>
                <a:cs typeface="+mn-cs"/>
              </a:rPr>
              <a:t>NbS</a:t>
            </a:r>
            <a:r>
              <a:rPr lang="en-IE" sz="1200" b="0" kern="1200" dirty="0">
                <a:solidFill>
                  <a:schemeClr val="tx1"/>
                </a:solidFill>
                <a:effectLst/>
                <a:latin typeface="+mn-lt"/>
                <a:ea typeface="+mn-ea"/>
                <a:cs typeface="+mn-cs"/>
              </a:rPr>
              <a:t> are context- and location-specific solutions. </a:t>
            </a:r>
            <a:endParaRPr lang="en-IE" sz="1200" b="0" kern="1200" dirty="0">
              <a:solidFill>
                <a:schemeClr val="tx1"/>
              </a:solidFill>
              <a:effectLst/>
              <a:latin typeface="+mn-lt"/>
              <a:cs typeface="Calibri"/>
            </a:endParaRPr>
          </a:p>
          <a:p>
            <a:pPr marL="628650" lvl="1" indent="-171450">
              <a:buFont typeface="Arial" panose="020B0604020202020204" pitchFamily="34" charset="0"/>
              <a:buChar char="•"/>
            </a:pPr>
            <a:r>
              <a:rPr lang="en-IE" dirty="0"/>
              <a:t>Outcome</a:t>
            </a:r>
            <a:r>
              <a:rPr lang="en-IE" sz="1200" b="0" kern="1200" dirty="0">
                <a:solidFill>
                  <a:schemeClr val="tx1"/>
                </a:solidFill>
                <a:effectLst/>
                <a:latin typeface="+mn-lt"/>
                <a:ea typeface="+mn-ea"/>
                <a:cs typeface="+mn-cs"/>
              </a:rPr>
              <a:t> focused</a:t>
            </a:r>
            <a:r>
              <a:rPr lang="en-IE" dirty="0"/>
              <a:t>:</a:t>
            </a:r>
            <a:r>
              <a:rPr lang="en-IE" sz="1200" b="0" kern="1200" dirty="0">
                <a:solidFill>
                  <a:schemeClr val="tx1"/>
                </a:solidFill>
                <a:effectLst/>
                <a:latin typeface="+mn-lt"/>
                <a:ea typeface="+mn-ea"/>
                <a:cs typeface="+mn-cs"/>
              </a:rPr>
              <a:t> the outcome of the process needs to be concrete and practical, not just the focused on the process itself.</a:t>
            </a:r>
            <a:endParaRPr lang="en-IE" dirty="0"/>
          </a:p>
          <a:p>
            <a:pPr marL="628650" lvl="1" indent="-171450">
              <a:buFont typeface="Arial" panose="020B0604020202020204" pitchFamily="34" charset="0"/>
              <a:buChar char="•"/>
            </a:pPr>
            <a:r>
              <a:rPr lang="en-IE" dirty="0"/>
              <a:t>Creative and iterative: the</a:t>
            </a:r>
            <a:r>
              <a:rPr lang="en-IE" sz="1200" b="0" kern="1200" dirty="0">
                <a:solidFill>
                  <a:schemeClr val="tx1"/>
                </a:solidFill>
                <a:effectLst/>
                <a:latin typeface="+mn-lt"/>
                <a:ea typeface="+mn-ea"/>
                <a:cs typeface="+mn-cs"/>
              </a:rPr>
              <a:t> process for co-creation with stakeholders should also be a creative and </a:t>
            </a:r>
            <a:r>
              <a:rPr lang="en-IE" dirty="0"/>
              <a:t>iterative, which</a:t>
            </a:r>
            <a:r>
              <a:rPr lang="en-IE" sz="1200" b="0" kern="1200" dirty="0">
                <a:solidFill>
                  <a:schemeClr val="tx1"/>
                </a:solidFill>
                <a:effectLst/>
                <a:latin typeface="+mn-lt"/>
                <a:ea typeface="+mn-ea"/>
                <a:cs typeface="+mn-cs"/>
              </a:rPr>
              <a:t> means that everyone's involvement, capacities and </a:t>
            </a:r>
            <a:r>
              <a:rPr lang="en-IE" dirty="0"/>
              <a:t>knowledge</a:t>
            </a:r>
            <a:r>
              <a:rPr lang="en-IE" sz="1200" b="0" kern="1200" dirty="0">
                <a:solidFill>
                  <a:schemeClr val="tx1"/>
                </a:solidFill>
                <a:effectLst/>
                <a:latin typeface="+mn-lt"/>
                <a:ea typeface="+mn-ea"/>
                <a:cs typeface="+mn-cs"/>
              </a:rPr>
              <a:t> is needed for creating innovative and sustainable </a:t>
            </a:r>
            <a:r>
              <a:rPr lang="en-IE" sz="1200" b="0" kern="1200" dirty="0" err="1">
                <a:solidFill>
                  <a:schemeClr val="tx1"/>
                </a:solidFill>
                <a:effectLst/>
                <a:latin typeface="+mn-lt"/>
                <a:ea typeface="+mn-ea"/>
                <a:cs typeface="+mn-cs"/>
              </a:rPr>
              <a:t>NbS</a:t>
            </a:r>
            <a:r>
              <a:rPr lang="en-IE" sz="1200" b="0" kern="1200" dirty="0">
                <a:solidFill>
                  <a:schemeClr val="tx1"/>
                </a:solidFill>
                <a:effectLst/>
                <a:latin typeface="+mn-lt"/>
                <a:ea typeface="+mn-ea"/>
                <a:cs typeface="+mn-cs"/>
              </a:rPr>
              <a:t>. </a:t>
            </a:r>
            <a:r>
              <a:rPr lang="en-IE" dirty="0"/>
              <a:t>Iterative</a:t>
            </a:r>
            <a:r>
              <a:rPr lang="en-IE" sz="1200" b="0" kern="1200" dirty="0">
                <a:solidFill>
                  <a:schemeClr val="tx1"/>
                </a:solidFill>
                <a:effectLst/>
                <a:latin typeface="+mn-lt"/>
                <a:ea typeface="+mn-ea"/>
                <a:cs typeface="+mn-cs"/>
              </a:rPr>
              <a:t> means that </a:t>
            </a:r>
            <a:r>
              <a:rPr lang="en-IE" dirty="0"/>
              <a:t>the process</a:t>
            </a:r>
            <a:r>
              <a:rPr lang="en-IE" sz="1200" b="0" kern="1200" dirty="0">
                <a:solidFill>
                  <a:schemeClr val="tx1"/>
                </a:solidFill>
                <a:effectLst/>
                <a:latin typeface="+mn-lt"/>
                <a:ea typeface="+mn-ea"/>
                <a:cs typeface="+mn-cs"/>
              </a:rPr>
              <a:t> is not linear, but that </a:t>
            </a:r>
            <a:r>
              <a:rPr lang="en-IE" dirty="0"/>
              <a:t>sometimes </a:t>
            </a:r>
            <a:r>
              <a:rPr lang="en-IE" sz="1200" b="0" kern="1200" dirty="0">
                <a:solidFill>
                  <a:schemeClr val="tx1"/>
                </a:solidFill>
                <a:effectLst/>
                <a:latin typeface="+mn-lt"/>
                <a:ea typeface="+mn-ea"/>
                <a:cs typeface="+mn-cs"/>
              </a:rPr>
              <a:t>you need to go back to implement learnings and reflections from the process. </a:t>
            </a:r>
          </a:p>
          <a:p>
            <a:pPr marL="628650" lvl="1" indent="-171450">
              <a:buFont typeface="Arial" panose="020B0604020202020204" pitchFamily="34" charset="0"/>
              <a:buChar char="•"/>
            </a:pPr>
            <a:r>
              <a:rPr lang="en-IE" dirty="0"/>
              <a:t>Resource</a:t>
            </a:r>
            <a:r>
              <a:rPr lang="en-IE" sz="1200" b="0" kern="1200" dirty="0">
                <a:solidFill>
                  <a:schemeClr val="tx1"/>
                </a:solidFill>
                <a:effectLst/>
                <a:latin typeface="+mn-lt"/>
                <a:ea typeface="+mn-ea"/>
                <a:cs typeface="+mn-cs"/>
              </a:rPr>
              <a:t> demanding</a:t>
            </a:r>
            <a:r>
              <a:rPr lang="en-IE" dirty="0"/>
              <a:t>:</a:t>
            </a:r>
            <a:r>
              <a:rPr lang="en-IE" sz="1200" b="0" kern="1200" dirty="0">
                <a:solidFill>
                  <a:schemeClr val="tx1"/>
                </a:solidFill>
                <a:effectLst/>
                <a:latin typeface="+mn-lt"/>
                <a:ea typeface="+mn-ea"/>
                <a:cs typeface="+mn-cs"/>
              </a:rPr>
              <a:t> it is a timely process to involve stakeholders, and come up with a </a:t>
            </a:r>
            <a:r>
              <a:rPr lang="en-IE" dirty="0"/>
              <a:t>joint plan</a:t>
            </a:r>
            <a:r>
              <a:rPr lang="en-IE" sz="1200" b="0" kern="1200" dirty="0">
                <a:solidFill>
                  <a:schemeClr val="tx1"/>
                </a:solidFill>
                <a:effectLst/>
                <a:latin typeface="+mn-lt"/>
                <a:ea typeface="+mn-ea"/>
                <a:cs typeface="+mn-cs"/>
              </a:rPr>
              <a:t> or idea. It is a bottom-up process. </a:t>
            </a:r>
          </a:p>
          <a:p>
            <a:pPr marL="628650" lvl="1" indent="-171450">
              <a:buFont typeface="Arial" panose="020B0604020202020204" pitchFamily="34" charset="0"/>
              <a:buChar char="•"/>
            </a:pPr>
            <a:r>
              <a:rPr lang="en-IE" dirty="0"/>
              <a:t>Change</a:t>
            </a:r>
            <a:r>
              <a:rPr lang="en-IE" sz="1200" b="0" kern="1200" dirty="0">
                <a:solidFill>
                  <a:schemeClr val="tx1"/>
                </a:solidFill>
                <a:effectLst/>
                <a:latin typeface="+mn-lt"/>
                <a:ea typeface="+mn-ea"/>
                <a:cs typeface="+mn-cs"/>
              </a:rPr>
              <a:t> </a:t>
            </a:r>
            <a:r>
              <a:rPr lang="en-IE" dirty="0"/>
              <a:t>oriented: it goes beyond the solution itself, but rather focuses on </a:t>
            </a:r>
            <a:r>
              <a:rPr lang="en-IE" sz="1200" b="0" kern="1200" dirty="0">
                <a:solidFill>
                  <a:schemeClr val="tx1"/>
                </a:solidFill>
                <a:effectLst/>
                <a:latin typeface="+mn-lt"/>
                <a:ea typeface="+mn-ea"/>
                <a:cs typeface="+mn-cs"/>
              </a:rPr>
              <a:t>change in the long term, bringing new knowledge and new skills to </a:t>
            </a:r>
            <a:r>
              <a:rPr lang="en-IE" dirty="0"/>
              <a:t>another context or scale.</a:t>
            </a:r>
            <a:endParaRPr lang="en-IE" dirty="0">
              <a:cs typeface="Calibri"/>
            </a:endParaRPr>
          </a:p>
          <a:p>
            <a:pPr marL="628650" lvl="1" indent="-171450">
              <a:buFont typeface="Arial" panose="020B0604020202020204" pitchFamily="34" charset="0"/>
              <a:buChar char="•"/>
            </a:pPr>
            <a:r>
              <a:rPr lang="en-IE" dirty="0"/>
              <a:t>Inclusive and participative: we </a:t>
            </a:r>
            <a:r>
              <a:rPr lang="en-IE" sz="1200" b="0" kern="1200" dirty="0">
                <a:solidFill>
                  <a:schemeClr val="tx1"/>
                </a:solidFill>
                <a:effectLst/>
                <a:latin typeface="+mn-lt"/>
                <a:ea typeface="+mn-ea"/>
                <a:cs typeface="+mn-cs"/>
              </a:rPr>
              <a:t>need </a:t>
            </a:r>
            <a:r>
              <a:rPr lang="en-IE" dirty="0"/>
              <a:t>different types</a:t>
            </a:r>
            <a:r>
              <a:rPr lang="en-IE" sz="1200" b="0" kern="1200" dirty="0">
                <a:solidFill>
                  <a:schemeClr val="tx1"/>
                </a:solidFill>
                <a:effectLst/>
                <a:latin typeface="+mn-lt"/>
                <a:ea typeface="+mn-ea"/>
                <a:cs typeface="+mn-cs"/>
              </a:rPr>
              <a:t> of knowledge and expertise, and this starts with being as inclusive as possible. M</a:t>
            </a:r>
            <a:r>
              <a:rPr lang="en-IE" dirty="0"/>
              <a:t>arginal groups</a:t>
            </a:r>
            <a:r>
              <a:rPr lang="en-IE" sz="1200" b="0" kern="1200" dirty="0">
                <a:solidFill>
                  <a:schemeClr val="tx1"/>
                </a:solidFill>
                <a:effectLst/>
                <a:latin typeface="+mn-lt"/>
                <a:ea typeface="+mn-ea"/>
                <a:cs typeface="+mn-cs"/>
              </a:rPr>
              <a:t> need to be given an opportunity to have their voice heard in these </a:t>
            </a:r>
            <a:r>
              <a:rPr lang="en-IE" dirty="0"/>
              <a:t>processes as well.</a:t>
            </a:r>
            <a:endParaRPr lang="en-IE" dirty="0">
              <a:cs typeface="Calibri"/>
            </a:endParaRPr>
          </a:p>
          <a:p>
            <a:pPr marL="628650" lvl="1" indent="-171450">
              <a:buFont typeface="Arial" panose="020B0604020202020204" pitchFamily="34" charset="0"/>
              <a:buChar char="•"/>
            </a:pPr>
            <a:r>
              <a:rPr lang="en-IE" dirty="0"/>
              <a:t>Reflexive: </a:t>
            </a:r>
            <a:r>
              <a:rPr lang="en-IE" sz="1200" b="0" kern="1200" dirty="0">
                <a:solidFill>
                  <a:schemeClr val="tx1"/>
                </a:solidFill>
                <a:effectLst/>
                <a:latin typeface="+mn-lt"/>
                <a:ea typeface="+mn-ea"/>
                <a:cs typeface="+mn-cs"/>
              </a:rPr>
              <a:t>question assumptions, assess </a:t>
            </a:r>
            <a:r>
              <a:rPr lang="en-IE" dirty="0"/>
              <a:t>activities, and</a:t>
            </a:r>
            <a:r>
              <a:rPr lang="en-IE" sz="1200" b="0" kern="1200" dirty="0">
                <a:solidFill>
                  <a:schemeClr val="tx1"/>
                </a:solidFill>
                <a:effectLst/>
                <a:latin typeface="+mn-lt"/>
                <a:ea typeface="+mn-ea"/>
                <a:cs typeface="+mn-cs"/>
              </a:rPr>
              <a:t> if needed change the way of doing something.  </a:t>
            </a:r>
            <a:endParaRPr lang="en-IE" sz="1200" b="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7</a:t>
            </a:fld>
            <a:endParaRPr lang="en-US"/>
          </a:p>
        </p:txBody>
      </p:sp>
    </p:spTree>
    <p:extLst>
      <p:ext uri="{BB962C8B-B14F-4D97-AF65-F5344CB8AC3E}">
        <p14:creationId xmlns:p14="http://schemas.microsoft.com/office/powerpoint/2010/main" val="28409652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IE" sz="1200" b="0" kern="1200">
                <a:solidFill>
                  <a:schemeClr val="tx1"/>
                </a:solidFill>
                <a:effectLst/>
                <a:latin typeface="+mn-lt"/>
                <a:ea typeface="+mn-ea"/>
                <a:cs typeface="+mn-cs"/>
              </a:rPr>
              <a:t>We can link these approaches to sustainability. There are 3 dimensions of this: environmental, social, economic.</a:t>
            </a:r>
          </a:p>
          <a:p>
            <a:pPr marL="171450" indent="-171450">
              <a:buFont typeface="Arial" panose="020B0604020202020204" pitchFamily="34" charset="0"/>
              <a:buChar char="•"/>
            </a:pPr>
            <a:r>
              <a:rPr lang="en-IE" sz="1200" b="0" kern="1200">
                <a:solidFill>
                  <a:schemeClr val="tx1"/>
                </a:solidFill>
                <a:effectLst/>
                <a:latin typeface="+mn-lt"/>
                <a:ea typeface="+mn-ea"/>
                <a:cs typeface="+mn-cs"/>
              </a:rPr>
              <a:t>If we use these co-creation approaches we we might find environmentally optimal</a:t>
            </a:r>
            <a:r>
              <a:rPr lang="en-IE" sz="1200" b="0" kern="1200">
                <a:solidFill>
                  <a:schemeClr val="tx1"/>
                </a:solidFill>
                <a:effectLst/>
                <a:latin typeface="+mn-lt"/>
                <a:ea typeface="+mn-ea"/>
                <a:cs typeface="Calibri"/>
              </a:rPr>
              <a:t> </a:t>
            </a:r>
            <a:r>
              <a:rPr lang="en-IE" sz="1200" b="0" kern="1200">
                <a:solidFill>
                  <a:schemeClr val="tx1"/>
                </a:solidFill>
                <a:effectLst/>
                <a:latin typeface="+mn-lt"/>
                <a:ea typeface="+mn-ea"/>
                <a:cs typeface="+mn-cs"/>
              </a:rPr>
              <a:t>solutions if we take the different type of knowledge into account: local knowledge, scientific knowledge </a:t>
            </a:r>
          </a:p>
          <a:p>
            <a:pPr marL="171450" indent="-171450">
              <a:buFont typeface="Arial" panose="020B0604020202020204" pitchFamily="34" charset="0"/>
              <a:buChar char="•"/>
            </a:pPr>
            <a:r>
              <a:rPr lang="en-IE" sz="1200" b="0" kern="1200">
                <a:solidFill>
                  <a:schemeClr val="tx1"/>
                </a:solidFill>
                <a:effectLst/>
                <a:latin typeface="+mn-lt"/>
                <a:ea typeface="+mn-ea"/>
                <a:cs typeface="+mn-cs"/>
              </a:rPr>
              <a:t>Then we can also find solutions  that are economically sustainable (solutions that use resources efficiently but also create new opportunities for business that are environmentally sound)</a:t>
            </a:r>
          </a:p>
          <a:p>
            <a:pPr marL="171450" indent="-171450">
              <a:buFont typeface="Arial" panose="020B0604020202020204" pitchFamily="34" charset="0"/>
              <a:buChar char="•"/>
            </a:pPr>
            <a:r>
              <a:rPr lang="en-IE" sz="1200" b="0" kern="1200">
                <a:solidFill>
                  <a:schemeClr val="tx1"/>
                </a:solidFill>
                <a:effectLst/>
                <a:latin typeface="+mn-lt"/>
                <a:ea typeface="+mn-ea"/>
                <a:cs typeface="+mn-cs"/>
              </a:rPr>
              <a:t>Finally, these solutions are socially acceptable that means that it's realistic to carry them all out, also into long-term, and they support cultural sustainability in the sense that they create opportunities for learning but also a commitment to to manage these solutions after the project ends which is also important from the sustainability point of view</a:t>
            </a:r>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8</a:t>
            </a:fld>
            <a:endParaRPr lang="en-US"/>
          </a:p>
        </p:txBody>
      </p:sp>
    </p:spTree>
    <p:extLst>
      <p:ext uri="{BB962C8B-B14F-4D97-AF65-F5344CB8AC3E}">
        <p14:creationId xmlns:p14="http://schemas.microsoft.com/office/powerpoint/2010/main" val="3365539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solidFill>
                  <a:schemeClr val="bg1"/>
                </a:solidFill>
                <a:latin typeface="Lato"/>
                <a:ea typeface="Lato"/>
                <a:cs typeface="Lato"/>
              </a:rPr>
              <a:t>Benefits of co-creation approaches for different types of stakeholder groups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1" dirty="0">
                <a:solidFill>
                  <a:schemeClr val="bg1"/>
                </a:solidFill>
                <a:latin typeface="Lato"/>
                <a:ea typeface="Lato"/>
                <a:cs typeface="Lato"/>
              </a:rPr>
              <a:t>See slide </a:t>
            </a:r>
            <a:r>
              <a:rPr lang="en-GB" sz="1200" b="0" dirty="0">
                <a:solidFill>
                  <a:schemeClr val="bg1"/>
                </a:solidFill>
                <a:latin typeface="Lato"/>
                <a:ea typeface="Lato"/>
                <a:cs typeface="Lato"/>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solidFill>
                <a:schemeClr val="bg1"/>
              </a:solidFill>
              <a:latin typeface="Lato"/>
              <a:ea typeface="Lato"/>
              <a:cs typeface="Lat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chemeClr val="bg1"/>
              </a:solidFill>
              <a:latin typeface="Lato"/>
              <a:ea typeface="Lato"/>
              <a:cs typeface="Lato"/>
            </a:endParaRPr>
          </a:p>
          <a:p>
            <a:endParaRPr lang="en-IE" b="0" dirty="0">
              <a:cs typeface="Calibri"/>
            </a:endParaRPr>
          </a:p>
          <a:p>
            <a:endParaRPr lang="en-US" b="0" dirty="0"/>
          </a:p>
          <a:p>
            <a:endParaRPr lang="en-US" b="0"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9</a:t>
            </a:fld>
            <a:endParaRPr lang="en-US"/>
          </a:p>
        </p:txBody>
      </p:sp>
    </p:spTree>
    <p:extLst>
      <p:ext uri="{BB962C8B-B14F-4D97-AF65-F5344CB8AC3E}">
        <p14:creationId xmlns:p14="http://schemas.microsoft.com/office/powerpoint/2010/main" val="3772288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68740424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76610929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44616467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F5132A7-1A9A-4090-96C7-457BFF30F642}" type="datetime1">
              <a:rPr lang="nl-NL" smtClean="0"/>
              <a:t>03-11-2022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2248214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18">
            <a:extLst>
              <a:ext uri="{FF2B5EF4-FFF2-40B4-BE49-F238E27FC236}">
                <a16:creationId xmlns:a16="http://schemas.microsoft.com/office/drawing/2014/main" id="{4CEE0B1E-C86F-4549-ADFF-2D98B61575C6}"/>
              </a:ext>
            </a:extLst>
          </p:cNvPr>
          <p:cNvSpPr/>
          <p:nvPr userDrawn="1"/>
        </p:nvSpPr>
        <p:spPr>
          <a:xfrm>
            <a:off x="0" y="6416276"/>
            <a:ext cx="12192000" cy="449263"/>
          </a:xfrm>
          <a:prstGeom prst="rect">
            <a:avLst/>
          </a:prstGeom>
          <a:solidFill>
            <a:srgbClr val="34C4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sz="1800">
              <a:solidFill>
                <a:srgbClr val="34C4F2"/>
              </a:solidFill>
            </a:endParaRPr>
          </a:p>
        </p:txBody>
      </p:sp>
      <p:pic>
        <p:nvPicPr>
          <p:cNvPr id="8" name="Picture 11">
            <a:extLst>
              <a:ext uri="{FF2B5EF4-FFF2-40B4-BE49-F238E27FC236}">
                <a16:creationId xmlns:a16="http://schemas.microsoft.com/office/drawing/2014/main" id="{B7F75BF4-30A9-49D6-A2CA-21D9C2C0EBCE}"/>
              </a:ext>
            </a:extLst>
          </p:cNvPr>
          <p:cNvPicPr>
            <a:picLocks noChangeAspect="1"/>
          </p:cNvPicPr>
          <p:nvPr userDrawn="1"/>
        </p:nvPicPr>
        <p:blipFill>
          <a:blip r:embed="rId2"/>
          <a:stretch>
            <a:fillRect/>
          </a:stretch>
        </p:blipFill>
        <p:spPr>
          <a:xfrm>
            <a:off x="357956" y="175231"/>
            <a:ext cx="1277987" cy="784970"/>
          </a:xfrm>
          <a:prstGeom prst="rect">
            <a:avLst/>
          </a:prstGeom>
        </p:spPr>
      </p:pic>
      <p:pic>
        <p:nvPicPr>
          <p:cNvPr id="10" name="Picture 16">
            <a:extLst>
              <a:ext uri="{FF2B5EF4-FFF2-40B4-BE49-F238E27FC236}">
                <a16:creationId xmlns:a16="http://schemas.microsoft.com/office/drawing/2014/main" id="{70091115-C151-433D-B70C-F857FD769F48}"/>
              </a:ext>
            </a:extLst>
          </p:cNvPr>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357957" y="6491364"/>
            <a:ext cx="596900" cy="299085"/>
          </a:xfrm>
          <a:prstGeom prst="rect">
            <a:avLst/>
          </a:prstGeom>
          <a:noFill/>
        </p:spPr>
      </p:pic>
      <p:sp>
        <p:nvSpPr>
          <p:cNvPr id="11" name="TextBox 17">
            <a:extLst>
              <a:ext uri="{FF2B5EF4-FFF2-40B4-BE49-F238E27FC236}">
                <a16:creationId xmlns:a16="http://schemas.microsoft.com/office/drawing/2014/main" id="{D58255E3-1EBF-4D04-B1FE-3C342C31535B}"/>
              </a:ext>
            </a:extLst>
          </p:cNvPr>
          <p:cNvSpPr txBox="1"/>
          <p:nvPr userDrawn="1"/>
        </p:nvSpPr>
        <p:spPr>
          <a:xfrm>
            <a:off x="954857" y="6482316"/>
            <a:ext cx="1993900" cy="338554"/>
          </a:xfrm>
          <a:prstGeom prst="rect">
            <a:avLst/>
          </a:prstGeom>
          <a:noFill/>
        </p:spPr>
        <p:txBody>
          <a:bodyPr wrap="square" rtlCol="0">
            <a:spAutoFit/>
          </a:bodyPr>
          <a:lstStyle/>
          <a:p>
            <a:r>
              <a:rPr lang="en-US" sz="800">
                <a:solidFill>
                  <a:schemeClr val="bg1"/>
                </a:solidFill>
              </a:rPr>
              <a:t>EU funded project</a:t>
            </a:r>
            <a:br>
              <a:rPr lang="en-US" sz="800">
                <a:solidFill>
                  <a:schemeClr val="bg1"/>
                </a:solidFill>
              </a:rPr>
            </a:br>
            <a:r>
              <a:rPr lang="en-GB" sz="800">
                <a:solidFill>
                  <a:schemeClr val="bg1"/>
                </a:solidFill>
                <a:latin typeface="Calibri" panose="020F0502020204030204" pitchFamily="34" charset="0"/>
                <a:cs typeface="Arial" panose="020B0604020202020204" pitchFamily="34" charset="0"/>
              </a:rPr>
              <a:t>GA no. </a:t>
            </a:r>
            <a:r>
              <a:rPr lang="en-GB" sz="800">
                <a:solidFill>
                  <a:schemeClr val="bg1"/>
                </a:solidFill>
                <a:effectLst/>
                <a:latin typeface="Calibri" panose="020F0502020204030204" pitchFamily="34" charset="0"/>
                <a:ea typeface="Times New Roman" panose="02020603050405020304" pitchFamily="18" charset="0"/>
                <a:cs typeface="Arial" panose="020B0604020202020204" pitchFamily="34" charset="0"/>
              </a:rPr>
              <a:t>776848</a:t>
            </a:r>
            <a:endParaRPr lang="nl-NL" sz="800">
              <a:solidFill>
                <a:schemeClr val="bg1"/>
              </a:solidFill>
            </a:endParaRPr>
          </a:p>
        </p:txBody>
      </p:sp>
      <p:sp>
        <p:nvSpPr>
          <p:cNvPr id="12" name="Slide Number Placeholder 22">
            <a:extLst>
              <a:ext uri="{FF2B5EF4-FFF2-40B4-BE49-F238E27FC236}">
                <a16:creationId xmlns:a16="http://schemas.microsoft.com/office/drawing/2014/main" id="{797EFB22-39B3-46AA-B863-490B4F089BF7}"/>
              </a:ext>
            </a:extLst>
          </p:cNvPr>
          <p:cNvSpPr>
            <a:spLocks noGrp="1"/>
          </p:cNvSpPr>
          <p:nvPr>
            <p:ph type="sldNum" sz="quarter" idx="12"/>
          </p:nvPr>
        </p:nvSpPr>
        <p:spPr>
          <a:xfrm>
            <a:off x="9207500" y="6470758"/>
            <a:ext cx="2743200" cy="365125"/>
          </a:xfrm>
        </p:spPr>
        <p:txBody>
          <a:bodyPr/>
          <a:lstStyle/>
          <a:p>
            <a:fld id="{97A28CC0-ECC0-4723-BB98-2D6374AFB5F7}" type="slidenum">
              <a:rPr lang="nl-NL" smtClean="0">
                <a:solidFill>
                  <a:schemeClr val="bg1"/>
                </a:solidFill>
              </a:rPr>
              <a:t>‹#›</a:t>
            </a:fld>
            <a:endParaRPr lang="nl-NL">
              <a:solidFill>
                <a:schemeClr val="bg1"/>
              </a:solidFill>
            </a:endParaRPr>
          </a:p>
        </p:txBody>
      </p:sp>
      <p:cxnSp>
        <p:nvCxnSpPr>
          <p:cNvPr id="13" name="Straight Connector 10">
            <a:extLst>
              <a:ext uri="{FF2B5EF4-FFF2-40B4-BE49-F238E27FC236}">
                <a16:creationId xmlns:a16="http://schemas.microsoft.com/office/drawing/2014/main" id="{B8AEE2F0-C616-4F5E-ACB8-45E088C45E17}"/>
              </a:ext>
            </a:extLst>
          </p:cNvPr>
          <p:cNvCxnSpPr/>
          <p:nvPr userDrawn="1"/>
        </p:nvCxnSpPr>
        <p:spPr>
          <a:xfrm>
            <a:off x="1765300" y="1028700"/>
            <a:ext cx="9600000" cy="0"/>
          </a:xfrm>
          <a:prstGeom prst="line">
            <a:avLst/>
          </a:prstGeom>
          <a:ln w="38100">
            <a:solidFill>
              <a:srgbClr val="34C4F2"/>
            </a:solidFill>
          </a:ln>
        </p:spPr>
        <p:style>
          <a:lnRef idx="1">
            <a:schemeClr val="accent1"/>
          </a:lnRef>
          <a:fillRef idx="0">
            <a:schemeClr val="accent1"/>
          </a:fillRef>
          <a:effectRef idx="0">
            <a:schemeClr val="accent1"/>
          </a:effectRef>
          <a:fontRef idx="minor">
            <a:schemeClr val="tx1"/>
          </a:fontRef>
        </p:style>
      </p:cxnSp>
      <p:sp>
        <p:nvSpPr>
          <p:cNvPr id="15" name="Segnaposto contenuto 14">
            <a:extLst>
              <a:ext uri="{FF2B5EF4-FFF2-40B4-BE49-F238E27FC236}">
                <a16:creationId xmlns:a16="http://schemas.microsoft.com/office/drawing/2014/main" id="{1278406F-8FA5-4F6B-8C19-3789222516DD}"/>
              </a:ext>
            </a:extLst>
          </p:cNvPr>
          <p:cNvSpPr>
            <a:spLocks noGrp="1"/>
          </p:cNvSpPr>
          <p:nvPr>
            <p:ph sz="quarter" idx="13" hasCustomPrompt="1"/>
          </p:nvPr>
        </p:nvSpPr>
        <p:spPr>
          <a:xfrm>
            <a:off x="2115769" y="362494"/>
            <a:ext cx="9249532" cy="914400"/>
          </a:xfrm>
        </p:spPr>
        <p:txBody>
          <a:bodyPr/>
          <a:lstStyle>
            <a:lvl1pPr>
              <a:defRPr/>
            </a:lvl1pPr>
          </a:lstStyle>
          <a:p>
            <a:pPr algn="r">
              <a:spcBef>
                <a:spcPts val="0"/>
              </a:spcBef>
              <a:buFont typeface="Wingdings" pitchFamily="2" charset="2"/>
              <a:buNone/>
            </a:pPr>
            <a:r>
              <a:rPr lang="en-GB" altLang="it-IT" sz="2800" b="1">
                <a:solidFill>
                  <a:srgbClr val="34C4F2"/>
                </a:solidFill>
                <a:latin typeface="Arial" panose="020B0604020202020204" pitchFamily="34" charset="0"/>
                <a:cs typeface="Arial" panose="020B0604020202020204" pitchFamily="34" charset="0"/>
              </a:rPr>
              <a:t>Title of the slide</a:t>
            </a:r>
          </a:p>
        </p:txBody>
      </p:sp>
    </p:spTree>
    <p:extLst>
      <p:ext uri="{BB962C8B-B14F-4D97-AF65-F5344CB8AC3E}">
        <p14:creationId xmlns:p14="http://schemas.microsoft.com/office/powerpoint/2010/main" val="16638095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6BD33A-A869-4C61-A54D-BD6B9311B382}" type="datetime1">
              <a:rPr lang="nl-NL" smtClean="0"/>
              <a:t>03-11-2022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1663809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A1480EC-D105-40FF-9E80-F1E4436CE22C}" type="datetime1">
              <a:rPr lang="nl-NL" smtClean="0"/>
              <a:t>03-11-2022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751214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473B698-9655-4BB1-BD37-C3EE2298E8E8}" type="datetime1">
              <a:rPr lang="nl-NL" smtClean="0"/>
              <a:t>03-11-2022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25133496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85A0FF-F4CB-4884-B620-75EA5DBB4F89}" type="datetime1">
              <a:rPr lang="nl-NL" smtClean="0"/>
              <a:t>03-11-2022</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38444293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A2E9CDB-542D-46A5-94CE-D73FDD19F654}" type="datetime1">
              <a:rPr lang="nl-NL" smtClean="0"/>
              <a:t>03-11-2022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20177988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C5F618-FB44-4392-921F-0FBFCB302A8F}" type="datetime1">
              <a:rPr lang="nl-NL" smtClean="0"/>
              <a:t>03-11-2022</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3596154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29920773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D44661B-A62F-4BF4-8B44-E2786187A15F}" type="datetime1">
              <a:rPr lang="nl-NL" smtClean="0"/>
              <a:t>03-11-2022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2208294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947F57-0094-415B-A666-85F2AD5C5BB0}" type="datetime1">
              <a:rPr lang="nl-NL" smtClean="0"/>
              <a:t>03-11-2022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25347910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0BB25C-4059-4043-8628-965FDDC828BB}" type="datetime1">
              <a:rPr lang="nl-NL" smtClean="0"/>
              <a:t>03-11-2022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28980860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73B660-4535-4BAF-858B-1F20AB1200CF}" type="datetime1">
              <a:rPr lang="nl-NL" smtClean="0"/>
              <a:t>03-11-2022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97A28CC0-ECC0-4723-BB98-2D6374AFB5F7}" type="slidenum">
              <a:rPr lang="nl-NL" smtClean="0"/>
              <a:t>‹#›</a:t>
            </a:fld>
            <a:endParaRPr lang="nl-NL"/>
          </a:p>
        </p:txBody>
      </p:sp>
    </p:spTree>
    <p:extLst>
      <p:ext uri="{BB962C8B-B14F-4D97-AF65-F5344CB8AC3E}">
        <p14:creationId xmlns:p14="http://schemas.microsoft.com/office/powerpoint/2010/main" val="2555130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57090647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09083152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54E025-2BA1-410B-A8AA-ADF2230F6282}" type="datetimeFigureOut">
              <a:rPr lang="en-DE" smtClean="0"/>
              <a:t>11/3/22</a:t>
            </a:fld>
            <a:endParaRPr lang="en-DE"/>
          </a:p>
        </p:txBody>
      </p:sp>
      <p:sp>
        <p:nvSpPr>
          <p:cNvPr id="8" name="Footer Placeholder 7"/>
          <p:cNvSpPr>
            <a:spLocks noGrp="1"/>
          </p:cNvSpPr>
          <p:nvPr>
            <p:ph type="ftr" sz="quarter" idx="11"/>
          </p:nvPr>
        </p:nvSpPr>
        <p:spPr/>
        <p:txBody>
          <a:bodyPr/>
          <a:lstStyle/>
          <a:p>
            <a:endParaRPr lang="en-DE"/>
          </a:p>
        </p:txBody>
      </p:sp>
      <p:sp>
        <p:nvSpPr>
          <p:cNvPr id="9" name="Slide Number Placeholder 8"/>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420004492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54E025-2BA1-410B-A8AA-ADF2230F6282}" type="datetimeFigureOut">
              <a:rPr lang="en-DE" smtClean="0"/>
              <a:t>11/3/22</a:t>
            </a:fld>
            <a:endParaRPr lang="en-DE"/>
          </a:p>
        </p:txBody>
      </p:sp>
      <p:sp>
        <p:nvSpPr>
          <p:cNvPr id="4" name="Footer Placeholder 3"/>
          <p:cNvSpPr>
            <a:spLocks noGrp="1"/>
          </p:cNvSpPr>
          <p:nvPr>
            <p:ph type="ftr" sz="quarter" idx="11"/>
          </p:nvPr>
        </p:nvSpPr>
        <p:spPr/>
        <p:txBody>
          <a:bodyPr/>
          <a:lstStyle/>
          <a:p>
            <a:endParaRPr lang="en-DE"/>
          </a:p>
        </p:txBody>
      </p:sp>
      <p:sp>
        <p:nvSpPr>
          <p:cNvPr id="5" name="Slide Number Placeholder 4"/>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90174893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54E025-2BA1-410B-A8AA-ADF2230F6282}" type="datetimeFigureOut">
              <a:rPr lang="en-DE" smtClean="0"/>
              <a:t>11/3/22</a:t>
            </a:fld>
            <a:endParaRPr lang="en-DE"/>
          </a:p>
        </p:txBody>
      </p:sp>
      <p:sp>
        <p:nvSpPr>
          <p:cNvPr id="3" name="Footer Placeholder 2"/>
          <p:cNvSpPr>
            <a:spLocks noGrp="1"/>
          </p:cNvSpPr>
          <p:nvPr>
            <p:ph type="ftr" sz="quarter" idx="11"/>
          </p:nvPr>
        </p:nvSpPr>
        <p:spPr/>
        <p:txBody>
          <a:bodyPr/>
          <a:lstStyle/>
          <a:p>
            <a:endParaRPr lang="en-DE"/>
          </a:p>
        </p:txBody>
      </p:sp>
      <p:sp>
        <p:nvSpPr>
          <p:cNvPr id="4" name="Slide Number Placeholder 3"/>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14583039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18533123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77896848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54E025-2BA1-410B-A8AA-ADF2230F6282}" type="datetimeFigureOut">
              <a:rPr lang="en-DE" smtClean="0"/>
              <a:t>11/3/22</a:t>
            </a:fld>
            <a:endParaRPr lang="en-D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21EFF-8BCB-46A5-B431-A3A698CC33B9}" type="slidenum">
              <a:rPr lang="en-DE" smtClean="0"/>
              <a:t>‹#›</a:t>
            </a:fld>
            <a:endParaRPr lang="en-DE"/>
          </a:p>
        </p:txBody>
      </p:sp>
    </p:spTree>
    <p:extLst>
      <p:ext uri="{BB962C8B-B14F-4D97-AF65-F5344CB8AC3E}">
        <p14:creationId xmlns:p14="http://schemas.microsoft.com/office/powerpoint/2010/main" val="33448479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406522-4C06-41B2-9437-440F8C3FB884}" type="datetime1">
              <a:rPr lang="nl-NL" smtClean="0"/>
              <a:t>03-11-2022</a:t>
            </a:fld>
            <a:endParaRPr lang="nl-NL"/>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A28CC0-ECC0-4723-BB98-2D6374AFB5F7}" type="slidenum">
              <a:rPr lang="nl-NL" smtClean="0"/>
              <a:t>‹#›</a:t>
            </a:fld>
            <a:endParaRPr lang="nl-NL"/>
          </a:p>
        </p:txBody>
      </p:sp>
    </p:spTree>
    <p:extLst>
      <p:ext uri="{BB962C8B-B14F-4D97-AF65-F5344CB8AC3E}">
        <p14:creationId xmlns:p14="http://schemas.microsoft.com/office/powerpoint/2010/main" val="793602850"/>
      </p:ext>
    </p:extLst>
  </p:cSld>
  <p:clrMap bg1="lt1" tx1="dk1" bg2="lt2" tx2="dk2" accent1="accent1" accent2="accent2" accent3="accent3" accent4="accent4" accent5="accent5" accent6="accent6" hlink="hlink" folHlink="folHlink"/>
  <p:sldLayoutIdLst>
    <p:sldLayoutId id="2147483661" r:id="rId1"/>
    <p:sldLayoutId id="2147483684"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png"/><Relationship Id="rId7"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png"/><Relationship Id="rId9"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3.png"/><Relationship Id="rId5" Type="http://schemas.openxmlformats.org/officeDocument/2006/relationships/image" Target="../media/image5.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png"/><Relationship Id="rId1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2.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7.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s://openknowledge.worldbank.org/handle/10986/25030"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3.png"/><Relationship Id="rId7"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7.jpe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png"/><Relationship Id="rId10" Type="http://schemas.openxmlformats.org/officeDocument/2006/relationships/image" Target="../media/image21.png"/><Relationship Id="rId4" Type="http://schemas.openxmlformats.org/officeDocument/2006/relationships/image" Target="../media/image18.jpeg"/><Relationship Id="rId9" Type="http://schemas.openxmlformats.org/officeDocument/2006/relationships/image" Target="../media/image20.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hyperlink" Target="https://www.sciencedirect.com/science/article/pii/S0013935117316080?casa_token=VdXIgCgLcGIAAAAA:Vd6YC_IB8sWkJY1_D5VbXbXGvh2ztMQGEmAmE6_EyIAaxDchLtx2BJuEh-Us6FaEvAJhnPdR" TargetMode="External"/><Relationship Id="rId13" Type="http://schemas.openxmlformats.org/officeDocument/2006/relationships/hyperlink" Target="https://www.sciencedirect.com/science/article/pii/S1462901117301296" TargetMode="External"/><Relationship Id="rId3" Type="http://schemas.openxmlformats.org/officeDocument/2006/relationships/image" Target="../media/image3.png"/><Relationship Id="rId7" Type="http://schemas.openxmlformats.org/officeDocument/2006/relationships/hyperlink" Target="https://portals.iucn.org/library/sites/library/files/documents/2020-021-En.pdf" TargetMode="External"/><Relationship Id="rId12" Type="http://schemas.openxmlformats.org/officeDocument/2006/relationships/hyperlink" Target="https://www.oecd.org/gov/stakeholder-engagement-for-inclusive-water-governance-9789264231122-en.htm" TargetMode="External"/><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hyperlink" Target="https://www.operandum-project.eu/results/" TargetMode="External"/><Relationship Id="rId11" Type="http://schemas.openxmlformats.org/officeDocument/2006/relationships/hyperlink" Target="https://onlinelibrary.wiley.com/doi/full/10.1002/sd.2276" TargetMode="External"/><Relationship Id="rId5" Type="http://schemas.openxmlformats.org/officeDocument/2006/relationships/hyperlink" Target="https://www.operandum-project.eu/wp-content/uploads/D8.1_Multistakeholder_engagement_strategy-2.pdf" TargetMode="External"/><Relationship Id="rId10" Type="http://schemas.openxmlformats.org/officeDocument/2006/relationships/hyperlink" Target="https://www.fundacionseres.org/lists/informes/attachments/1118/stakeholder%20engagement.pdf" TargetMode="External"/><Relationship Id="rId4" Type="http://schemas.openxmlformats.org/officeDocument/2006/relationships/image" Target="../media/image2.png"/><Relationship Id="rId9" Type="http://schemas.openxmlformats.org/officeDocument/2006/relationships/hyperlink" Target="http://www.biodiversa.org/stakeholderengagement"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commons.wikimedia.org/wiki/File:Cold_Lake,_Canada.jpg" TargetMode="External"/><Relationship Id="rId4" Type="http://schemas.microsoft.com/office/2007/relationships/hdphoto" Target="../media/hdphoto2.wdp"/></Relationships>
</file>

<file path=ppt/slides/_rels/slide34.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hyperlink" Target="https://www.youtube.com/channel/UC9i5QJdFcBLCmUQyfoZMNpg" TargetMode="External"/><Relationship Id="rId3" Type="http://schemas.openxmlformats.org/officeDocument/2006/relationships/image" Target="../media/image2.png"/><Relationship Id="rId7" Type="http://schemas.openxmlformats.org/officeDocument/2006/relationships/hyperlink" Target="https://twitter.com/OPERANDUM_EU" TargetMode="External"/><Relationship Id="rId12" Type="http://schemas.openxmlformats.org/officeDocument/2006/relationships/image" Target="../media/image54.png"/><Relationship Id="rId17" Type="http://schemas.openxmlformats.org/officeDocument/2006/relationships/image" Target="../media/image4.png"/><Relationship Id="rId2" Type="http://schemas.openxmlformats.org/officeDocument/2006/relationships/notesSlide" Target="../notesSlides/notesSlide33.xml"/><Relationship Id="rId16"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51.svg"/><Relationship Id="rId11" Type="http://schemas.openxmlformats.org/officeDocument/2006/relationships/hyperlink" Target="https://www.facebook.com/OPERANDUMproject" TargetMode="External"/><Relationship Id="rId5" Type="http://schemas.openxmlformats.org/officeDocument/2006/relationships/image" Target="../media/image50.png"/><Relationship Id="rId15" Type="http://schemas.openxmlformats.org/officeDocument/2006/relationships/hyperlink" Target="https://www.linkedin.com/company/operandum-project/" TargetMode="External"/><Relationship Id="rId10" Type="http://schemas.openxmlformats.org/officeDocument/2006/relationships/image" Target="../media/image53.png"/><Relationship Id="rId4" Type="http://schemas.openxmlformats.org/officeDocument/2006/relationships/image" Target="../media/image3.png"/><Relationship Id="rId9" Type="http://schemas.openxmlformats.org/officeDocument/2006/relationships/hyperlink" Target="https://www.operandum-project.eu/" TargetMode="External"/><Relationship Id="rId14" Type="http://schemas.openxmlformats.org/officeDocument/2006/relationships/image" Target="../media/image55.pn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commons.wikimedia.org/wiki/File:Cold_Lake,_Canada.jpg" TargetMode="Externa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portals.iucn.org/library/sites/library/files/documents/2020-021-En.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sciencedirect.com/science/article/pii/S0013935117316080?casa_token=VdXIgCgLcGIAAAAA:Vd6YC_IB8sWkJY1_D5VbXbXGvh2ztMQGEmAmE6_EyIAaxDchLtx2BJuEh-Us6FaEvAJhnPdR" TargetMode="External"/><Relationship Id="rId5" Type="http://schemas.openxmlformats.org/officeDocument/2006/relationships/image" Target="../media/image2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onlinelibrary.wiley.com/doi/full/10.1002/sd.2276"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doi.org/10.1016/j.scitotenv.2020.138855" TargetMode="External"/><Relationship Id="rId5" Type="http://schemas.openxmlformats.org/officeDocument/2006/relationships/image" Target="../media/image24.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onlinelibrary.wiley.com/doi/full/10.1002/sd.2276" TargetMode="External"/><Relationship Id="rId5" Type="http://schemas.openxmlformats.org/officeDocument/2006/relationships/image" Target="../media/image25.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onlinelibrary.wiley.com/doi/full/10.1002/sd.2276" TargetMode="External"/><Relationship Id="rId5" Type="http://schemas.openxmlformats.org/officeDocument/2006/relationships/image" Target="../media/image26.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diagramLayout" Target="../diagrams/layout2.xml"/><Relationship Id="rId18" Type="http://schemas.openxmlformats.org/officeDocument/2006/relationships/diagramLayout" Target="../diagrams/layout3.xml"/><Relationship Id="rId3" Type="http://schemas.openxmlformats.org/officeDocument/2006/relationships/image" Target="../media/image3.png"/><Relationship Id="rId21" Type="http://schemas.microsoft.com/office/2007/relationships/diagramDrawing" Target="../diagrams/drawing3.xml"/><Relationship Id="rId7" Type="http://schemas.openxmlformats.org/officeDocument/2006/relationships/diagramLayout" Target="../diagrams/layout1.xml"/><Relationship Id="rId12" Type="http://schemas.openxmlformats.org/officeDocument/2006/relationships/diagramData" Target="../diagrams/data2.xml"/><Relationship Id="rId17" Type="http://schemas.openxmlformats.org/officeDocument/2006/relationships/diagramData" Target="../diagrams/data3.xml"/><Relationship Id="rId2" Type="http://schemas.openxmlformats.org/officeDocument/2006/relationships/notesSlide" Target="../notesSlides/notesSlide9.xml"/><Relationship Id="rId16" Type="http://schemas.microsoft.com/office/2007/relationships/diagramDrawing" Target="../diagrams/drawing2.xml"/><Relationship Id="rId20" Type="http://schemas.openxmlformats.org/officeDocument/2006/relationships/diagramColors" Target="../diagrams/colors3.xml"/><Relationship Id="rId1" Type="http://schemas.openxmlformats.org/officeDocument/2006/relationships/slideLayout" Target="../slideLayouts/slideLayout2.xml"/><Relationship Id="rId6" Type="http://schemas.openxmlformats.org/officeDocument/2006/relationships/diagramData" Target="../diagrams/data1.xml"/><Relationship Id="rId11" Type="http://schemas.openxmlformats.org/officeDocument/2006/relationships/image" Target="../media/image27.png"/><Relationship Id="rId5" Type="http://schemas.openxmlformats.org/officeDocument/2006/relationships/hyperlink" Target="http://www.biodiversa.org/stakeholderengagement" TargetMode="External"/><Relationship Id="rId15" Type="http://schemas.openxmlformats.org/officeDocument/2006/relationships/diagramColors" Target="../diagrams/colors2.xml"/><Relationship Id="rId10" Type="http://schemas.microsoft.com/office/2007/relationships/diagramDrawing" Target="../diagrams/drawing1.xml"/><Relationship Id="rId19" Type="http://schemas.openxmlformats.org/officeDocument/2006/relationships/diagramQuickStyle" Target="../diagrams/quickStyle3.xml"/><Relationship Id="rId4" Type="http://schemas.openxmlformats.org/officeDocument/2006/relationships/image" Target="../media/image2.png"/><Relationship Id="rId9" Type="http://schemas.openxmlformats.org/officeDocument/2006/relationships/diagramColors" Target="../diagrams/colors1.xml"/><Relationship Id="rId1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DB0ECD-CA7B-4FE4-8E92-09099E0145BE}"/>
              </a:ext>
            </a:extLst>
          </p:cNvPr>
          <p:cNvSpPr txBox="1">
            <a:spLocks/>
          </p:cNvSpPr>
          <p:nvPr/>
        </p:nvSpPr>
        <p:spPr>
          <a:xfrm>
            <a:off x="2755547" y="3554008"/>
            <a:ext cx="6991678" cy="257326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chemeClr val="bg1"/>
                </a:solidFill>
                <a:latin typeface="Lato"/>
                <a:ea typeface="Lato"/>
                <a:cs typeface="Lato"/>
              </a:rPr>
              <a:t>Nature-based Solutions for hydro-meteorological hazards</a:t>
            </a:r>
            <a:endParaRPr lang="en-US" sz="4000" b="1">
              <a:solidFill>
                <a:schemeClr val="bg1"/>
              </a:solidFill>
              <a:latin typeface="Lato"/>
              <a:ea typeface="Lato"/>
              <a:cs typeface="Lato"/>
            </a:endParaRPr>
          </a:p>
        </p:txBody>
      </p:sp>
      <p:sp>
        <p:nvSpPr>
          <p:cNvPr id="6" name="TextBox 5">
            <a:extLst>
              <a:ext uri="{FF2B5EF4-FFF2-40B4-BE49-F238E27FC236}">
                <a16:creationId xmlns:a16="http://schemas.microsoft.com/office/drawing/2014/main" id="{A8091499-08CB-4E15-A0E2-EA74E5ED84EB}"/>
              </a:ext>
            </a:extLst>
          </p:cNvPr>
          <p:cNvSpPr txBox="1"/>
          <p:nvPr/>
        </p:nvSpPr>
        <p:spPr>
          <a:xfrm>
            <a:off x="3046975" y="5069360"/>
            <a:ext cx="6408822"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3: Stakeholder Engagement and Co-</a:t>
            </a:r>
            <a:r>
              <a:rPr lang="de-DE" sz="2000" dirty="0" err="1">
                <a:solidFill>
                  <a:schemeClr val="bg1"/>
                </a:solidFill>
                <a:latin typeface="Lato"/>
                <a:ea typeface="Lato"/>
                <a:cs typeface="Lato"/>
              </a:rPr>
              <a:t>creation</a:t>
            </a:r>
            <a:r>
              <a:rPr lang="de-DE" sz="2000" dirty="0">
                <a:solidFill>
                  <a:schemeClr val="bg1"/>
                </a:solidFill>
                <a:latin typeface="Lato"/>
                <a:ea typeface="Lato"/>
                <a:cs typeface="Lato"/>
              </a:rPr>
              <a:t> </a:t>
            </a:r>
          </a:p>
        </p:txBody>
      </p:sp>
      <p:pic>
        <p:nvPicPr>
          <p:cNvPr id="8" name="Picture 7" descr="Logo&#10;&#10;Description automatically generated">
            <a:extLst>
              <a:ext uri="{FF2B5EF4-FFF2-40B4-BE49-F238E27FC236}">
                <a16:creationId xmlns:a16="http://schemas.microsoft.com/office/drawing/2014/main" id="{02E780A9-21AD-40B7-9BC0-69903259526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794354" y="871629"/>
            <a:ext cx="2690074" cy="2063697"/>
          </a:xfrm>
          <a:prstGeom prst="rect">
            <a:avLst/>
          </a:prstGeom>
        </p:spPr>
      </p:pic>
      <p:grpSp>
        <p:nvGrpSpPr>
          <p:cNvPr id="25" name="Group 24">
            <a:extLst>
              <a:ext uri="{FF2B5EF4-FFF2-40B4-BE49-F238E27FC236}">
                <a16:creationId xmlns:a16="http://schemas.microsoft.com/office/drawing/2014/main" id="{E4F5CD26-9CD6-4627-9A07-ABB0F2304168}"/>
              </a:ext>
            </a:extLst>
          </p:cNvPr>
          <p:cNvGrpSpPr/>
          <p:nvPr/>
        </p:nvGrpSpPr>
        <p:grpSpPr>
          <a:xfrm>
            <a:off x="266045" y="6130130"/>
            <a:ext cx="2431435" cy="525217"/>
            <a:chOff x="266045" y="6130130"/>
            <a:chExt cx="2431435" cy="525217"/>
          </a:xfrm>
        </p:grpSpPr>
        <p:pic>
          <p:nvPicPr>
            <p:cNvPr id="18" name="Picture 17">
              <a:extLst>
                <a:ext uri="{FF2B5EF4-FFF2-40B4-BE49-F238E27FC236}">
                  <a16:creationId xmlns:a16="http://schemas.microsoft.com/office/drawing/2014/main" id="{2D56CA99-BCC7-4F5C-9018-5EB75B7760C0}"/>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a:ln>
              <a:solidFill>
                <a:schemeClr val="bg1"/>
              </a:solidFill>
            </a:ln>
          </p:spPr>
        </p:pic>
        <p:sp>
          <p:nvSpPr>
            <p:cNvPr id="24" name="TextBox 23">
              <a:extLst>
                <a:ext uri="{FF2B5EF4-FFF2-40B4-BE49-F238E27FC236}">
                  <a16:creationId xmlns:a16="http://schemas.microsoft.com/office/drawing/2014/main" id="{8998227A-3699-4B9D-9D4D-627E5849BEC9}"/>
                </a:ext>
              </a:extLst>
            </p:cNvPr>
            <p:cNvSpPr txBox="1"/>
            <p:nvPr/>
          </p:nvSpPr>
          <p:spPr>
            <a:xfrm>
              <a:off x="1202055" y="6161907"/>
              <a:ext cx="1495425" cy="461665"/>
            </a:xfrm>
            <a:prstGeom prst="rect">
              <a:avLst/>
            </a:prstGeom>
            <a:noFill/>
          </p:spPr>
          <p:txBody>
            <a:bodyPr wrap="square" rtlCol="0">
              <a:spAutoFit/>
            </a:bodyPr>
            <a:lstStyle/>
            <a:p>
              <a:r>
                <a:rPr lang="en-US" sz="12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200">
                  <a:solidFill>
                    <a:schemeClr val="bg1"/>
                  </a:solidFill>
                  <a:latin typeface="Lato" panose="020F0502020204030203" pitchFamily="34" charset="0"/>
                  <a:ea typeface="Lato" panose="020F0502020204030203" pitchFamily="34" charset="0"/>
                  <a:cs typeface="Lato" panose="020F0502020204030203" pitchFamily="34" charset="0"/>
                </a:rPr>
              </a:br>
              <a:r>
                <a:rPr lang="en-GB" sz="12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2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pic>
        <p:nvPicPr>
          <p:cNvPr id="3" name="Image 5" descr="A picture containing text, clipart&#10;&#10;Description automatically generated">
            <a:extLst>
              <a:ext uri="{FF2B5EF4-FFF2-40B4-BE49-F238E27FC236}">
                <a16:creationId xmlns:a16="http://schemas.microsoft.com/office/drawing/2014/main" id="{26515D31-0C1D-B952-2C29-BF1A2F519BEE}"/>
              </a:ext>
            </a:extLst>
          </p:cNvPr>
          <p:cNvPicPr>
            <a:picLocks noChangeAspect="1"/>
          </p:cNvPicPr>
          <p:nvPr/>
        </p:nvPicPr>
        <p:blipFill>
          <a:blip r:embed="rId5"/>
          <a:stretch>
            <a:fillRect/>
          </a:stretch>
        </p:blipFill>
        <p:spPr>
          <a:xfrm>
            <a:off x="9696853" y="6126416"/>
            <a:ext cx="2265530" cy="502013"/>
          </a:xfrm>
          <a:prstGeom prst="rect">
            <a:avLst/>
          </a:prstGeom>
        </p:spPr>
      </p:pic>
    </p:spTree>
    <p:extLst>
      <p:ext uri="{BB962C8B-B14F-4D97-AF65-F5344CB8AC3E}">
        <p14:creationId xmlns:p14="http://schemas.microsoft.com/office/powerpoint/2010/main" val="907579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23220"/>
          </a:xfrm>
          <a:prstGeom prst="rect">
            <a:avLst/>
          </a:prstGeom>
          <a:noFill/>
        </p:spPr>
        <p:txBody>
          <a:bodyPr wrap="square" lIns="91440" tIns="45720" rIns="91440" bIns="45720" rtlCol="0" anchor="t">
            <a:spAutoFit/>
          </a:bodyPr>
          <a:lstStyle/>
          <a:p>
            <a:r>
              <a:rPr lang="en-GB" sz="2800" b="1" dirty="0">
                <a:solidFill>
                  <a:schemeClr val="bg1"/>
                </a:solidFill>
                <a:latin typeface="Lato"/>
                <a:ea typeface="Lato"/>
                <a:cs typeface="Lato"/>
              </a:rPr>
              <a:t>OPERANDUM approach to co-creation and stakeholder engagement </a:t>
            </a:r>
            <a:endParaRPr lang="en-GB" sz="2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10</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1" name="Rectangle 50">
            <a:extLst>
              <a:ext uri="{FF2B5EF4-FFF2-40B4-BE49-F238E27FC236}">
                <a16:creationId xmlns:a16="http://schemas.microsoft.com/office/drawing/2014/main" id="{E9C7F9D3-C6C8-1D06-5FF0-847D8DF75FA3}"/>
              </a:ext>
            </a:extLst>
          </p:cNvPr>
          <p:cNvSpPr/>
          <p:nvPr/>
        </p:nvSpPr>
        <p:spPr>
          <a:xfrm rot="20880000">
            <a:off x="6264383" y="1362894"/>
            <a:ext cx="914400" cy="1847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F53D8433-AD48-F7EF-663B-DDA6BD7B3DD1}"/>
              </a:ext>
            </a:extLst>
          </p:cNvPr>
          <p:cNvSpPr txBox="1"/>
          <p:nvPr/>
        </p:nvSpPr>
        <p:spPr>
          <a:xfrm>
            <a:off x="474767" y="1393226"/>
            <a:ext cx="10946491" cy="44695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fi-FI" b="1" dirty="0">
              <a:solidFill>
                <a:srgbClr val="00A7E2"/>
              </a:solidFill>
              <a:latin typeface="Lato"/>
              <a:ea typeface="Lato"/>
              <a:cs typeface="Arial"/>
            </a:endParaRPr>
          </a:p>
          <a:p>
            <a:pPr marL="285750" indent="-285750">
              <a:lnSpc>
                <a:spcPct val="150000"/>
              </a:lnSpc>
              <a:buClr>
                <a:srgbClr val="00A7E2"/>
              </a:buClr>
              <a:buFont typeface="Arial,Sans-Serif"/>
              <a:buChar char="•"/>
            </a:pPr>
            <a:r>
              <a:rPr lang="fi-FI" dirty="0">
                <a:latin typeface="Lato"/>
                <a:ea typeface="Lato"/>
                <a:cs typeface="Lato"/>
              </a:rPr>
              <a:t>To </a:t>
            </a:r>
            <a:r>
              <a:rPr lang="fi-FI" dirty="0" err="1">
                <a:latin typeface="Lato"/>
                <a:ea typeface="Lato"/>
                <a:cs typeface="Lato"/>
              </a:rPr>
              <a:t>increase</a:t>
            </a:r>
            <a:r>
              <a:rPr lang="fi-FI" dirty="0">
                <a:latin typeface="Lato"/>
                <a:ea typeface="Lato"/>
                <a:cs typeface="Lato"/>
              </a:rPr>
              <a:t> </a:t>
            </a:r>
            <a:r>
              <a:rPr lang="fi-FI" dirty="0" err="1">
                <a:latin typeface="Lato"/>
                <a:ea typeface="Lato"/>
                <a:cs typeface="Lato"/>
              </a:rPr>
              <a:t>diversity</a:t>
            </a:r>
            <a:r>
              <a:rPr lang="fi-FI" dirty="0">
                <a:latin typeface="Lato"/>
                <a:ea typeface="Lato"/>
                <a:cs typeface="Lato"/>
              </a:rPr>
              <a:t> of </a:t>
            </a:r>
            <a:r>
              <a:rPr lang="fi-FI" dirty="0" err="1">
                <a:latin typeface="Lato"/>
                <a:ea typeface="Lato"/>
                <a:cs typeface="Lato"/>
              </a:rPr>
              <a:t>knowledge</a:t>
            </a:r>
            <a:r>
              <a:rPr lang="fi-FI" dirty="0">
                <a:latin typeface="Lato"/>
                <a:ea typeface="Lato"/>
                <a:cs typeface="Lato"/>
              </a:rPr>
              <a:t> in design and </a:t>
            </a:r>
            <a:r>
              <a:rPr lang="fi-FI" dirty="0" err="1">
                <a:latin typeface="Lato"/>
                <a:ea typeface="Lato"/>
                <a:cs typeface="Lato"/>
              </a:rPr>
              <a:t>development</a:t>
            </a:r>
            <a:r>
              <a:rPr lang="fi-FI" dirty="0">
                <a:latin typeface="Lato"/>
                <a:ea typeface="Lato"/>
                <a:cs typeface="Lato"/>
              </a:rPr>
              <a:t> of </a:t>
            </a:r>
            <a:r>
              <a:rPr lang="fi-FI" dirty="0" err="1">
                <a:latin typeface="Lato"/>
                <a:ea typeface="Lato"/>
                <a:cs typeface="Lato"/>
              </a:rPr>
              <a:t>NbS</a:t>
            </a:r>
            <a:r>
              <a:rPr lang="fi-FI" dirty="0">
                <a:latin typeface="Lato"/>
                <a:ea typeface="Lato"/>
                <a:cs typeface="Lato"/>
              </a:rPr>
              <a:t>;</a:t>
            </a:r>
          </a:p>
          <a:p>
            <a:pPr marL="285750" indent="-285750">
              <a:lnSpc>
                <a:spcPct val="150000"/>
              </a:lnSpc>
              <a:buClr>
                <a:srgbClr val="00A7E2"/>
              </a:buClr>
              <a:buFont typeface="Arial,Sans-Serif"/>
              <a:buChar char="•"/>
            </a:pPr>
            <a:endParaRPr lang="fi-FI" dirty="0">
              <a:latin typeface="Lato"/>
              <a:ea typeface="Lato"/>
              <a:cs typeface="Lato"/>
            </a:endParaRPr>
          </a:p>
          <a:p>
            <a:pPr marL="285750" indent="-285750">
              <a:lnSpc>
                <a:spcPct val="150000"/>
              </a:lnSpc>
              <a:buClr>
                <a:srgbClr val="00A7E2"/>
              </a:buClr>
              <a:buFont typeface="Arial,Sans-Serif"/>
              <a:buChar char="•"/>
            </a:pPr>
            <a:r>
              <a:rPr lang="fi-FI" dirty="0">
                <a:latin typeface="Lato"/>
                <a:ea typeface="Lato"/>
                <a:cs typeface="Lato"/>
              </a:rPr>
              <a:t>To </a:t>
            </a:r>
            <a:r>
              <a:rPr lang="fi-FI" dirty="0" err="1">
                <a:latin typeface="Lato"/>
                <a:ea typeface="Lato"/>
                <a:cs typeface="Lato"/>
              </a:rPr>
              <a:t>keep</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stakeholders</a:t>
            </a:r>
            <a:r>
              <a:rPr lang="fi-FI" dirty="0">
                <a:latin typeface="Lato"/>
                <a:ea typeface="Lato"/>
                <a:cs typeface="Lato"/>
              </a:rPr>
              <a:t> </a:t>
            </a:r>
            <a:r>
              <a:rPr lang="fi-FI" dirty="0" err="1">
                <a:latin typeface="Lato"/>
                <a:ea typeface="Lato"/>
                <a:cs typeface="Lato"/>
              </a:rPr>
              <a:t>informed</a:t>
            </a:r>
            <a:r>
              <a:rPr lang="fi-FI" dirty="0">
                <a:latin typeface="Lato"/>
                <a:ea typeface="Lato"/>
                <a:cs typeface="Lato"/>
              </a:rPr>
              <a:t> and </a:t>
            </a:r>
            <a:r>
              <a:rPr lang="fi-FI" dirty="0" err="1">
                <a:latin typeface="Lato"/>
                <a:ea typeface="Lato"/>
                <a:cs typeface="Lato"/>
              </a:rPr>
              <a:t>updated</a:t>
            </a:r>
            <a:r>
              <a:rPr lang="fi-FI" dirty="0">
                <a:latin typeface="Lato"/>
                <a:ea typeface="Lato"/>
                <a:cs typeface="Lato"/>
              </a:rPr>
              <a:t>​; </a:t>
            </a:r>
          </a:p>
          <a:p>
            <a:pPr>
              <a:lnSpc>
                <a:spcPct val="150000"/>
              </a:lnSpc>
              <a:buClr>
                <a:srgbClr val="00A7E2"/>
              </a:buClr>
            </a:pPr>
            <a:endParaRPr lang="fi-FI" dirty="0">
              <a:latin typeface="Lato"/>
              <a:ea typeface="Lato"/>
              <a:cs typeface="Lato"/>
            </a:endParaRPr>
          </a:p>
          <a:p>
            <a:pPr marL="285750" indent="-285750">
              <a:lnSpc>
                <a:spcPct val="150000"/>
              </a:lnSpc>
              <a:buClr>
                <a:srgbClr val="00A7E2"/>
              </a:buClr>
              <a:buFont typeface="Arial,Sans-Serif"/>
              <a:buChar char="•"/>
            </a:pPr>
            <a:r>
              <a:rPr lang="fi-FI" dirty="0" err="1">
                <a:latin typeface="Lato"/>
                <a:ea typeface="Lato"/>
                <a:cs typeface="Lato"/>
              </a:rPr>
              <a:t>Enhance</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learning</a:t>
            </a:r>
            <a:r>
              <a:rPr lang="fi-FI" dirty="0">
                <a:latin typeface="Lato"/>
                <a:ea typeface="Lato"/>
                <a:cs typeface="Lato"/>
              </a:rPr>
              <a:t> of </a:t>
            </a:r>
            <a:r>
              <a:rPr lang="fi-FI" dirty="0" err="1">
                <a:latin typeface="Lato"/>
                <a:ea typeface="Lato"/>
                <a:cs typeface="Lato"/>
              </a:rPr>
              <a:t>all</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stakeholders</a:t>
            </a:r>
            <a:r>
              <a:rPr lang="fi-FI" dirty="0">
                <a:latin typeface="Lato"/>
                <a:ea typeface="Lato"/>
                <a:cs typeface="Lato"/>
              </a:rPr>
              <a:t> </a:t>
            </a:r>
            <a:r>
              <a:rPr lang="fi-FI" dirty="0" err="1">
                <a:latin typeface="Lato"/>
                <a:ea typeface="Lato"/>
                <a:cs typeface="Lato"/>
              </a:rPr>
              <a:t>involved</a:t>
            </a:r>
            <a:r>
              <a:rPr lang="fi-FI" dirty="0">
                <a:latin typeface="Lato"/>
                <a:ea typeface="Lato"/>
                <a:cs typeface="Lato"/>
              </a:rPr>
              <a:t>;</a:t>
            </a:r>
            <a:br>
              <a:rPr lang="fi-FI" dirty="0">
                <a:latin typeface="Lato"/>
                <a:ea typeface="Lato"/>
                <a:cs typeface="Lato"/>
              </a:rPr>
            </a:br>
            <a:endParaRPr lang="en-US" dirty="0">
              <a:latin typeface="Lato"/>
              <a:ea typeface="Lato"/>
              <a:cs typeface="Lato"/>
            </a:endParaRPr>
          </a:p>
          <a:p>
            <a:pPr marL="285750" indent="-285750">
              <a:lnSpc>
                <a:spcPct val="150000"/>
              </a:lnSpc>
              <a:buClr>
                <a:srgbClr val="00A7E2"/>
              </a:buClr>
              <a:buFont typeface="Arial,Sans-Serif"/>
              <a:buChar char="•"/>
            </a:pPr>
            <a:r>
              <a:rPr lang="fi-FI" dirty="0">
                <a:latin typeface="Lato"/>
                <a:ea typeface="Lato"/>
                <a:cs typeface="Lato"/>
              </a:rPr>
              <a:t>To </a:t>
            </a:r>
            <a:r>
              <a:rPr lang="fi-FI" dirty="0" err="1">
                <a:latin typeface="Lato"/>
                <a:ea typeface="Lato"/>
                <a:cs typeface="Lato"/>
              </a:rPr>
              <a:t>have</a:t>
            </a:r>
            <a:r>
              <a:rPr lang="fi-FI" dirty="0">
                <a:latin typeface="Lato"/>
                <a:ea typeface="Lato"/>
                <a:cs typeface="Lato"/>
              </a:rPr>
              <a:t> </a:t>
            </a:r>
            <a:r>
              <a:rPr lang="fi-FI" dirty="0" err="1">
                <a:latin typeface="Lato"/>
                <a:ea typeface="Lato"/>
                <a:cs typeface="Lato"/>
              </a:rPr>
              <a:t>their</a:t>
            </a:r>
            <a:r>
              <a:rPr lang="fi-FI" dirty="0">
                <a:latin typeface="Lato"/>
                <a:ea typeface="Lato"/>
                <a:cs typeface="Lato"/>
              </a:rPr>
              <a:t> </a:t>
            </a:r>
            <a:r>
              <a:rPr lang="fi-FI" dirty="0" err="1">
                <a:latin typeface="Lato"/>
                <a:ea typeface="Lato"/>
                <a:cs typeface="Lato"/>
              </a:rPr>
              <a:t>views</a:t>
            </a:r>
            <a:r>
              <a:rPr lang="fi-FI" dirty="0">
                <a:latin typeface="Lato"/>
                <a:ea typeface="Lato"/>
                <a:cs typeface="Lato"/>
              </a:rPr>
              <a:t> and feedback </a:t>
            </a:r>
            <a:r>
              <a:rPr lang="fi-FI" dirty="0" err="1">
                <a:latin typeface="Lato"/>
                <a:ea typeface="Lato"/>
                <a:cs typeface="Lato"/>
              </a:rPr>
              <a:t>throughout</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process</a:t>
            </a:r>
            <a:r>
              <a:rPr lang="fi-FI" dirty="0">
                <a:latin typeface="Lato"/>
                <a:ea typeface="Lato"/>
                <a:cs typeface="Lato"/>
              </a:rPr>
              <a:t> in </a:t>
            </a:r>
            <a:r>
              <a:rPr lang="fi-FI" dirty="0" err="1">
                <a:latin typeface="Lato"/>
                <a:ea typeface="Lato"/>
                <a:cs typeface="Lato"/>
              </a:rPr>
              <a:t>order</a:t>
            </a:r>
            <a:r>
              <a:rPr lang="fi-FI" dirty="0">
                <a:latin typeface="Lato"/>
                <a:ea typeface="Lato"/>
                <a:cs typeface="Lato"/>
              </a:rPr>
              <a:t> to </a:t>
            </a:r>
            <a:r>
              <a:rPr lang="fi-FI" dirty="0" err="1">
                <a:latin typeface="Lato"/>
                <a:ea typeface="Lato"/>
                <a:cs typeface="Lato"/>
              </a:rPr>
              <a:t>improve</a:t>
            </a:r>
            <a:r>
              <a:rPr lang="fi-FI" dirty="0">
                <a:latin typeface="Lato"/>
                <a:ea typeface="Lato"/>
                <a:cs typeface="Lato"/>
              </a:rPr>
              <a:t> it;</a:t>
            </a:r>
            <a:br>
              <a:rPr lang="fi-FI" dirty="0">
                <a:latin typeface="Lato"/>
                <a:ea typeface="Lato"/>
                <a:cs typeface="Lato"/>
              </a:rPr>
            </a:br>
            <a:r>
              <a:rPr lang="en-US" dirty="0">
                <a:latin typeface="Lato"/>
                <a:ea typeface="Lato"/>
                <a:cs typeface="Lato"/>
              </a:rPr>
              <a:t>​</a:t>
            </a:r>
          </a:p>
          <a:p>
            <a:pPr marL="285750" indent="-285750">
              <a:lnSpc>
                <a:spcPct val="150000"/>
              </a:lnSpc>
              <a:buClr>
                <a:srgbClr val="00A7E2"/>
              </a:buClr>
              <a:buFont typeface="Arial,Sans-Serif"/>
              <a:buChar char="•"/>
            </a:pPr>
            <a:r>
              <a:rPr lang="fi-FI" dirty="0" err="1">
                <a:latin typeface="Lato"/>
                <a:ea typeface="Lato"/>
                <a:cs typeface="Lato"/>
              </a:rPr>
              <a:t>Improve</a:t>
            </a:r>
            <a:r>
              <a:rPr lang="fi-FI" dirty="0">
                <a:latin typeface="Lato"/>
                <a:ea typeface="Lato"/>
                <a:cs typeface="Lato"/>
              </a:rPr>
              <a:t> </a:t>
            </a:r>
            <a:r>
              <a:rPr lang="fi-FI" dirty="0" err="1">
                <a:latin typeface="Lato"/>
                <a:ea typeface="Lato"/>
                <a:cs typeface="Lato"/>
              </a:rPr>
              <a:t>the</a:t>
            </a:r>
            <a:r>
              <a:rPr lang="fi-FI" dirty="0">
                <a:latin typeface="Lato"/>
                <a:ea typeface="Lato"/>
                <a:cs typeface="Lato"/>
              </a:rPr>
              <a:t> </a:t>
            </a:r>
            <a:r>
              <a:rPr lang="fi-FI" dirty="0" err="1">
                <a:latin typeface="Lato"/>
                <a:ea typeface="Lato"/>
                <a:cs typeface="Lato"/>
              </a:rPr>
              <a:t>social</a:t>
            </a:r>
            <a:r>
              <a:rPr lang="fi-FI" dirty="0">
                <a:latin typeface="Lato"/>
                <a:ea typeface="Lato"/>
                <a:cs typeface="Lato"/>
              </a:rPr>
              <a:t> </a:t>
            </a:r>
            <a:r>
              <a:rPr lang="fi-FI" dirty="0" err="1">
                <a:latin typeface="Lato"/>
                <a:ea typeface="Lato"/>
                <a:cs typeface="Lato"/>
              </a:rPr>
              <a:t>relevance</a:t>
            </a:r>
            <a:r>
              <a:rPr lang="fi-FI" dirty="0">
                <a:latin typeface="Lato"/>
                <a:ea typeface="Lato"/>
                <a:cs typeface="Lato"/>
              </a:rPr>
              <a:t>, </a:t>
            </a:r>
            <a:r>
              <a:rPr lang="fi-FI" dirty="0" err="1">
                <a:latin typeface="Lato"/>
                <a:ea typeface="Lato"/>
                <a:cs typeface="Lato"/>
              </a:rPr>
              <a:t>acceptance</a:t>
            </a:r>
            <a:r>
              <a:rPr lang="fi-FI" dirty="0">
                <a:latin typeface="Lato"/>
                <a:ea typeface="Lato"/>
                <a:cs typeface="Lato"/>
              </a:rPr>
              <a:t> and </a:t>
            </a:r>
            <a:r>
              <a:rPr lang="fi-FI" dirty="0" err="1">
                <a:latin typeface="Lato"/>
                <a:ea typeface="Lato"/>
                <a:cs typeface="Lato"/>
              </a:rPr>
              <a:t>sense</a:t>
            </a:r>
            <a:r>
              <a:rPr lang="fi-FI" dirty="0">
                <a:latin typeface="Lato"/>
                <a:ea typeface="Lato"/>
                <a:cs typeface="Lato"/>
              </a:rPr>
              <a:t> of </a:t>
            </a:r>
            <a:r>
              <a:rPr lang="fi-FI" dirty="0" err="1">
                <a:latin typeface="Lato"/>
                <a:ea typeface="Lato"/>
                <a:cs typeface="Lato"/>
              </a:rPr>
              <a:t>ownership</a:t>
            </a:r>
            <a:r>
              <a:rPr lang="fi-FI" dirty="0">
                <a:latin typeface="Lato"/>
                <a:ea typeface="Lato"/>
                <a:cs typeface="Lato"/>
              </a:rPr>
              <a:t> and </a:t>
            </a:r>
            <a:r>
              <a:rPr lang="fi-FI" dirty="0" err="1">
                <a:latin typeface="Lato"/>
                <a:ea typeface="Lato"/>
                <a:cs typeface="Lato"/>
              </a:rPr>
              <a:t>responsibility</a:t>
            </a:r>
            <a:r>
              <a:rPr lang="fi-FI" dirty="0">
                <a:latin typeface="Lato"/>
                <a:ea typeface="Lato"/>
                <a:cs typeface="Lato"/>
              </a:rPr>
              <a:t> of </a:t>
            </a:r>
            <a:r>
              <a:rPr lang="fi-FI" dirty="0" err="1">
                <a:latin typeface="Lato"/>
                <a:ea typeface="Lato"/>
                <a:cs typeface="Lato"/>
              </a:rPr>
              <a:t>NbS</a:t>
            </a:r>
            <a:r>
              <a:rPr lang="fi-FI" dirty="0">
                <a:latin typeface="Lato"/>
                <a:ea typeface="Lato"/>
                <a:cs typeface="Lato"/>
              </a:rPr>
              <a:t>.</a:t>
            </a:r>
          </a:p>
          <a:p>
            <a:pPr marL="285750" indent="-285750">
              <a:lnSpc>
                <a:spcPct val="150000"/>
              </a:lnSpc>
              <a:buClr>
                <a:srgbClr val="00A7E2"/>
              </a:buClr>
              <a:buFont typeface="Arial,Sans-Serif"/>
              <a:buChar char="•"/>
            </a:pPr>
            <a:endParaRPr lang="fi-FI" dirty="0">
              <a:latin typeface="Lato"/>
              <a:ea typeface="Lato"/>
              <a:cs typeface="Lato"/>
            </a:endParaRPr>
          </a:p>
        </p:txBody>
      </p:sp>
    </p:spTree>
    <p:extLst>
      <p:ext uri="{BB962C8B-B14F-4D97-AF65-F5344CB8AC3E}">
        <p14:creationId xmlns:p14="http://schemas.microsoft.com/office/powerpoint/2010/main" val="25849096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kstiruutu 3">
            <a:extLst>
              <a:ext uri="{FF2B5EF4-FFF2-40B4-BE49-F238E27FC236}">
                <a16:creationId xmlns:a16="http://schemas.microsoft.com/office/drawing/2014/main" id="{5372340B-7EDE-A7C1-2178-987C976A0AAF}"/>
              </a:ext>
            </a:extLst>
          </p:cNvPr>
          <p:cNvSpPr txBox="1"/>
          <p:nvPr/>
        </p:nvSpPr>
        <p:spPr>
          <a:xfrm>
            <a:off x="2583067" y="4416034"/>
            <a:ext cx="2149354" cy="1657890"/>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endParaRPr lang="fi-FI" sz="1200" b="1" dirty="0">
              <a:latin typeface="Lato"/>
              <a:ea typeface="+mn-lt"/>
              <a:cs typeface="+mn-lt"/>
            </a:endParaRPr>
          </a:p>
          <a:p>
            <a:pPr marL="285750" lvl="1" indent="-285750">
              <a:lnSpc>
                <a:spcPct val="80000"/>
              </a:lnSpc>
              <a:spcBef>
                <a:spcPts val="1000"/>
              </a:spcBef>
              <a:buFont typeface="Arial,Sans-Serif"/>
              <a:buChar char="•"/>
            </a:pPr>
            <a:r>
              <a:rPr lang="fi-FI" sz="1200" dirty="0" err="1">
                <a:latin typeface="Lato"/>
                <a:ea typeface="+mn-lt"/>
                <a:cs typeface="+mn-lt"/>
              </a:rPr>
              <a:t>Field</a:t>
            </a:r>
            <a:r>
              <a:rPr lang="fi-FI" sz="1200" dirty="0">
                <a:latin typeface="Lato"/>
                <a:ea typeface="+mn-lt"/>
                <a:cs typeface="+mn-lt"/>
              </a:rPr>
              <a:t> </a:t>
            </a:r>
            <a:r>
              <a:rPr lang="fi-FI" sz="1200" dirty="0" err="1">
                <a:latin typeface="Lato"/>
                <a:ea typeface="+mn-lt"/>
                <a:cs typeface="+mn-lt"/>
              </a:rPr>
              <a:t>trips</a:t>
            </a:r>
            <a:r>
              <a:rPr lang="fi-FI" sz="1200" dirty="0">
                <a:latin typeface="Lato"/>
                <a:ea typeface="+mn-lt"/>
                <a:cs typeface="+mn-lt"/>
              </a:rPr>
              <a:t>, Road </a:t>
            </a:r>
            <a:r>
              <a:rPr lang="fi-FI" sz="1200" dirty="0" err="1">
                <a:latin typeface="Lato"/>
                <a:ea typeface="+mn-lt"/>
                <a:cs typeface="+mn-lt"/>
              </a:rPr>
              <a:t>maps</a:t>
            </a:r>
            <a:endParaRPr lang="fi-FI" sz="1200" dirty="0">
              <a:latin typeface="Lato"/>
              <a:ea typeface="+mn-lt"/>
              <a:cs typeface="+mn-lt"/>
            </a:endParaRPr>
          </a:p>
          <a:p>
            <a:pPr marL="285750" lvl="1" indent="-285750">
              <a:lnSpc>
                <a:spcPct val="80000"/>
              </a:lnSpc>
              <a:spcBef>
                <a:spcPts val="1000"/>
              </a:spcBef>
              <a:buFont typeface="Arial,Sans-Serif"/>
              <a:buChar char="•"/>
            </a:pPr>
            <a:r>
              <a:rPr lang="fi-FI" sz="1200" dirty="0">
                <a:latin typeface="Lato"/>
                <a:ea typeface="+mn-lt"/>
                <a:cs typeface="+mn-lt"/>
              </a:rPr>
              <a:t>Focus </a:t>
            </a:r>
            <a:r>
              <a:rPr lang="fi-FI" sz="1200" dirty="0" err="1">
                <a:latin typeface="Lato"/>
                <a:ea typeface="+mn-lt"/>
                <a:cs typeface="+mn-lt"/>
              </a:rPr>
              <a:t>group</a:t>
            </a:r>
            <a:r>
              <a:rPr lang="fi-FI" sz="1200" dirty="0">
                <a:latin typeface="Lato"/>
                <a:ea typeface="+mn-lt"/>
                <a:cs typeface="+mn-lt"/>
              </a:rPr>
              <a:t> </a:t>
            </a:r>
            <a:r>
              <a:rPr lang="fi-FI" sz="1200" dirty="0" err="1">
                <a:latin typeface="Lato"/>
                <a:ea typeface="+mn-lt"/>
                <a:cs typeface="+mn-lt"/>
              </a:rPr>
              <a:t>discussions</a:t>
            </a:r>
            <a:endParaRPr lang="fi-FI" sz="1200" dirty="0">
              <a:latin typeface="Lato"/>
              <a:ea typeface="+mn-lt"/>
              <a:cs typeface="+mn-lt"/>
            </a:endParaRPr>
          </a:p>
          <a:p>
            <a:pPr marL="285750" lvl="1" indent="-285750">
              <a:lnSpc>
                <a:spcPct val="80000"/>
              </a:lnSpc>
              <a:spcBef>
                <a:spcPts val="1000"/>
              </a:spcBef>
              <a:buFont typeface="Arial,Sans-Serif"/>
              <a:buChar char="•"/>
            </a:pPr>
            <a:r>
              <a:rPr lang="fi-FI" sz="1200" dirty="0" err="1">
                <a:latin typeface="Lato"/>
                <a:ea typeface="+mn-lt"/>
                <a:cs typeface="+mn-lt"/>
              </a:rPr>
              <a:t>Participatory</a:t>
            </a:r>
            <a:r>
              <a:rPr lang="fi-FI" sz="1200" dirty="0">
                <a:latin typeface="Lato"/>
                <a:ea typeface="+mn-lt"/>
                <a:cs typeface="+mn-lt"/>
              </a:rPr>
              <a:t> </a:t>
            </a:r>
            <a:r>
              <a:rPr lang="fi-FI" sz="1200" dirty="0" err="1">
                <a:latin typeface="Lato"/>
                <a:ea typeface="+mn-lt"/>
                <a:cs typeface="+mn-lt"/>
              </a:rPr>
              <a:t>mapping</a:t>
            </a:r>
            <a:r>
              <a:rPr lang="fi-FI" sz="1200" dirty="0">
                <a:latin typeface="Lato"/>
                <a:ea typeface="+mn-lt"/>
                <a:cs typeface="+mn-lt"/>
              </a:rPr>
              <a:t>, </a:t>
            </a:r>
            <a:r>
              <a:rPr lang="fi-FI" sz="1200" dirty="0" err="1">
                <a:latin typeface="Lato"/>
                <a:ea typeface="+mn-lt"/>
                <a:cs typeface="+mn-lt"/>
              </a:rPr>
              <a:t>storytelling</a:t>
            </a:r>
            <a:r>
              <a:rPr lang="fi-FI" sz="1200" dirty="0">
                <a:latin typeface="Lato"/>
                <a:ea typeface="+mn-lt"/>
                <a:cs typeface="+mn-lt"/>
              </a:rPr>
              <a:t>, </a:t>
            </a:r>
            <a:r>
              <a:rPr lang="fi-FI" sz="1200" dirty="0" err="1">
                <a:latin typeface="Lato"/>
                <a:ea typeface="+mn-lt"/>
                <a:cs typeface="+mn-lt"/>
              </a:rPr>
              <a:t>fuzzy</a:t>
            </a:r>
            <a:r>
              <a:rPr lang="fi-FI" sz="1200" dirty="0">
                <a:latin typeface="Lato"/>
                <a:ea typeface="+mn-lt"/>
                <a:cs typeface="+mn-lt"/>
              </a:rPr>
              <a:t> </a:t>
            </a:r>
            <a:r>
              <a:rPr lang="fi-FI" sz="1200" dirty="0" err="1">
                <a:latin typeface="Lato"/>
                <a:ea typeface="+mn-lt"/>
                <a:cs typeface="+mn-lt"/>
              </a:rPr>
              <a:t>cognitive</a:t>
            </a:r>
            <a:r>
              <a:rPr lang="fi-FI" sz="1200" dirty="0">
                <a:latin typeface="Lato"/>
                <a:ea typeface="+mn-lt"/>
                <a:cs typeface="+mn-lt"/>
              </a:rPr>
              <a:t> </a:t>
            </a:r>
            <a:r>
              <a:rPr lang="fi-FI" sz="1200" dirty="0" err="1">
                <a:latin typeface="Lato"/>
                <a:ea typeface="+mn-lt"/>
                <a:cs typeface="+mn-lt"/>
              </a:rPr>
              <a:t>mapping</a:t>
            </a:r>
            <a:r>
              <a:rPr lang="fi-FI" sz="1200" dirty="0">
                <a:latin typeface="Lato"/>
                <a:ea typeface="+mn-lt"/>
                <a:cs typeface="+mn-lt"/>
              </a:rPr>
              <a:t>  </a:t>
            </a:r>
            <a:endParaRPr lang="en-US" sz="1200" dirty="0">
              <a:latin typeface="Lato"/>
              <a:ea typeface="+mn-lt"/>
              <a:cs typeface="+mn-lt"/>
            </a:endParaRPr>
          </a:p>
          <a:p>
            <a:pPr marL="285750" lvl="1" indent="-285750">
              <a:lnSpc>
                <a:spcPct val="80000"/>
              </a:lnSpc>
              <a:spcBef>
                <a:spcPts val="1000"/>
              </a:spcBef>
              <a:buFont typeface="Arial,Sans-Serif"/>
              <a:buChar char="•"/>
            </a:pPr>
            <a:r>
              <a:rPr lang="fi-FI" sz="1200" dirty="0" err="1">
                <a:latin typeface="Lato"/>
                <a:ea typeface="+mn-lt"/>
                <a:cs typeface="+mn-lt"/>
              </a:rPr>
              <a:t>Role</a:t>
            </a:r>
            <a:r>
              <a:rPr lang="fi-FI" sz="1200" dirty="0">
                <a:latin typeface="Lato"/>
                <a:ea typeface="+mn-lt"/>
                <a:cs typeface="+mn-lt"/>
              </a:rPr>
              <a:t> </a:t>
            </a:r>
            <a:r>
              <a:rPr lang="fi-FI" sz="1200" dirty="0" err="1">
                <a:latin typeface="Lato"/>
                <a:ea typeface="+mn-lt"/>
                <a:cs typeface="+mn-lt"/>
              </a:rPr>
              <a:t>plays</a:t>
            </a:r>
            <a:r>
              <a:rPr lang="fi-FI" sz="1200" dirty="0">
                <a:latin typeface="Lato"/>
                <a:ea typeface="+mn-lt"/>
                <a:cs typeface="+mn-lt"/>
              </a:rPr>
              <a:t> </a:t>
            </a:r>
            <a:endParaRPr lang="en-US" sz="1200" dirty="0">
              <a:latin typeface="Lato"/>
              <a:ea typeface="+mn-lt"/>
              <a:cs typeface="+mn-lt"/>
            </a:endParaRPr>
          </a:p>
        </p:txBody>
      </p:sp>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23220"/>
          </a:xfrm>
          <a:prstGeom prst="rect">
            <a:avLst/>
          </a:prstGeom>
          <a:noFill/>
        </p:spPr>
        <p:txBody>
          <a:bodyPr wrap="square" lIns="91440" tIns="45720" rIns="91440" bIns="45720" rtlCol="0" anchor="t">
            <a:spAutoFit/>
          </a:bodyPr>
          <a:lstStyle/>
          <a:p>
            <a:r>
              <a:rPr lang="en-GB" sz="2800" b="1" dirty="0">
                <a:solidFill>
                  <a:schemeClr val="bg1"/>
                </a:solidFill>
                <a:latin typeface="Lato"/>
                <a:ea typeface="Lato"/>
                <a:cs typeface="Lato"/>
              </a:rPr>
              <a:t>OPERANDUM approach to co-creation and stakeholder engagement </a:t>
            </a:r>
            <a:endParaRPr lang="en-GB" sz="2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11</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1" name="Rectangle 50">
            <a:extLst>
              <a:ext uri="{FF2B5EF4-FFF2-40B4-BE49-F238E27FC236}">
                <a16:creationId xmlns:a16="http://schemas.microsoft.com/office/drawing/2014/main" id="{E9C7F9D3-C6C8-1D06-5FF0-847D8DF75FA3}"/>
              </a:ext>
            </a:extLst>
          </p:cNvPr>
          <p:cNvSpPr/>
          <p:nvPr/>
        </p:nvSpPr>
        <p:spPr>
          <a:xfrm rot="20880000">
            <a:off x="4900804" y="1138305"/>
            <a:ext cx="914400" cy="1847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8891B29A-D7F7-4E9E-B992-61EB359611EC}"/>
              </a:ext>
            </a:extLst>
          </p:cNvPr>
          <p:cNvSpPr/>
          <p:nvPr/>
        </p:nvSpPr>
        <p:spPr>
          <a:xfrm rot="20880000">
            <a:off x="7476787" y="1491788"/>
            <a:ext cx="914400" cy="1847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E49D1FB1-9288-B5C9-F928-2B1C505F4503}"/>
              </a:ext>
            </a:extLst>
          </p:cNvPr>
          <p:cNvSpPr/>
          <p:nvPr/>
        </p:nvSpPr>
        <p:spPr>
          <a:xfrm rot="720000">
            <a:off x="7561454" y="3502621"/>
            <a:ext cx="914400" cy="1847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kstiruutu 3">
            <a:extLst>
              <a:ext uri="{FF2B5EF4-FFF2-40B4-BE49-F238E27FC236}">
                <a16:creationId xmlns:a16="http://schemas.microsoft.com/office/drawing/2014/main" id="{723123AC-E708-49A8-E8EC-380946BFC37E}"/>
              </a:ext>
            </a:extLst>
          </p:cNvPr>
          <p:cNvSpPr txBox="1"/>
          <p:nvPr/>
        </p:nvSpPr>
        <p:spPr>
          <a:xfrm>
            <a:off x="7504317" y="4479531"/>
            <a:ext cx="2540523" cy="819712"/>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endParaRPr lang="fi-FI" sz="1000" b="1" dirty="0">
              <a:latin typeface="Lato"/>
              <a:ea typeface="+mn-lt"/>
              <a:cs typeface="+mn-lt"/>
            </a:endParaRPr>
          </a:p>
          <a:p>
            <a:pPr marL="171450" indent="-171450">
              <a:lnSpc>
                <a:spcPct val="90000"/>
              </a:lnSpc>
              <a:spcBef>
                <a:spcPts val="1000"/>
              </a:spcBef>
              <a:buFont typeface="Arial"/>
              <a:buChar char="•"/>
            </a:pPr>
            <a:r>
              <a:rPr lang="en-GB" sz="1200" dirty="0">
                <a:ea typeface="+mn-lt"/>
                <a:cs typeface="+mn-lt"/>
              </a:rPr>
              <a:t>Logbook </a:t>
            </a:r>
            <a:endParaRPr lang="fi-FI" dirty="0">
              <a:ea typeface="+mn-lt"/>
              <a:cs typeface="+mn-lt"/>
            </a:endParaRPr>
          </a:p>
          <a:p>
            <a:pPr marL="171450" indent="-171450">
              <a:lnSpc>
                <a:spcPct val="90000"/>
              </a:lnSpc>
              <a:spcBef>
                <a:spcPts val="1000"/>
              </a:spcBef>
              <a:buFont typeface="Arial"/>
              <a:buChar char="•"/>
            </a:pPr>
            <a:r>
              <a:rPr lang="en-GB" sz="1200" dirty="0">
                <a:ea typeface="+mn-lt"/>
                <a:cs typeface="+mn-lt"/>
              </a:rPr>
              <a:t>Indicators (discussions, surveys)</a:t>
            </a:r>
            <a:endParaRPr lang="fi-FI" dirty="0">
              <a:cs typeface="Calibri" panose="020F0502020204030204"/>
            </a:endParaRPr>
          </a:p>
        </p:txBody>
      </p:sp>
      <p:pic>
        <p:nvPicPr>
          <p:cNvPr id="62" name="Kuva 2" descr="Chart, funnel chart&#10;&#10;Description automatically generated">
            <a:extLst>
              <a:ext uri="{FF2B5EF4-FFF2-40B4-BE49-F238E27FC236}">
                <a16:creationId xmlns:a16="http://schemas.microsoft.com/office/drawing/2014/main" id="{8F7FE540-2D7E-8C62-3D35-FDB2025B4369}"/>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364717" y="1894866"/>
            <a:ext cx="2986089" cy="2314581"/>
          </a:xfrm>
          <a:prstGeom prst="rect">
            <a:avLst/>
          </a:prstGeom>
        </p:spPr>
      </p:pic>
      <p:sp>
        <p:nvSpPr>
          <p:cNvPr id="52" name="Rectangle 51">
            <a:extLst>
              <a:ext uri="{FF2B5EF4-FFF2-40B4-BE49-F238E27FC236}">
                <a16:creationId xmlns:a16="http://schemas.microsoft.com/office/drawing/2014/main" id="{CAC8C1CB-E40F-DA6B-503B-F56A846820B7}"/>
              </a:ext>
            </a:extLst>
          </p:cNvPr>
          <p:cNvSpPr/>
          <p:nvPr/>
        </p:nvSpPr>
        <p:spPr>
          <a:xfrm rot="720000">
            <a:off x="4816137" y="3117388"/>
            <a:ext cx="914400" cy="1847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kstiruutu 3">
            <a:extLst>
              <a:ext uri="{FF2B5EF4-FFF2-40B4-BE49-F238E27FC236}">
                <a16:creationId xmlns:a16="http://schemas.microsoft.com/office/drawing/2014/main" id="{7B2B52F2-9053-6056-4C68-9DC1DA41AEEF}"/>
              </a:ext>
            </a:extLst>
          </p:cNvPr>
          <p:cNvSpPr txBox="1"/>
          <p:nvPr/>
        </p:nvSpPr>
        <p:spPr>
          <a:xfrm>
            <a:off x="4964318" y="4479532"/>
            <a:ext cx="2540523" cy="1482457"/>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endParaRPr lang="fi-FI" sz="1000" b="1" dirty="0">
              <a:latin typeface="Lato"/>
              <a:ea typeface="+mn-lt"/>
              <a:cs typeface="+mn-lt"/>
            </a:endParaRPr>
          </a:p>
          <a:p>
            <a:pPr marL="285750" indent="-285750">
              <a:lnSpc>
                <a:spcPct val="80000"/>
              </a:lnSpc>
              <a:spcBef>
                <a:spcPts val="1000"/>
              </a:spcBef>
              <a:buFont typeface="Arial,Sans-Serif"/>
              <a:buChar char="•"/>
            </a:pPr>
            <a:r>
              <a:rPr lang="fi-FI" sz="1200" dirty="0" err="1">
                <a:latin typeface="Lato"/>
                <a:ea typeface="+mn-lt"/>
                <a:cs typeface="+mn-lt"/>
              </a:rPr>
              <a:t>Scenario</a:t>
            </a:r>
            <a:r>
              <a:rPr lang="fi-FI" sz="1200" dirty="0">
                <a:latin typeface="Lato"/>
                <a:ea typeface="+mn-lt"/>
                <a:cs typeface="+mn-lt"/>
              </a:rPr>
              <a:t> </a:t>
            </a:r>
            <a:r>
              <a:rPr lang="fi-FI" sz="1200" dirty="0" err="1">
                <a:latin typeface="Lato"/>
                <a:ea typeface="+mn-lt"/>
                <a:cs typeface="+mn-lt"/>
              </a:rPr>
              <a:t>planning</a:t>
            </a:r>
            <a:r>
              <a:rPr lang="fi-FI" sz="1200" dirty="0">
                <a:latin typeface="Lato"/>
                <a:ea typeface="+mn-lt"/>
                <a:cs typeface="+mn-lt"/>
              </a:rPr>
              <a:t> </a:t>
            </a:r>
            <a:r>
              <a:rPr lang="fi-FI" sz="1200" dirty="0" err="1">
                <a:latin typeface="Lato"/>
                <a:ea typeface="+mn-lt"/>
                <a:cs typeface="+mn-lt"/>
              </a:rPr>
              <a:t>methods</a:t>
            </a:r>
            <a:r>
              <a:rPr lang="fi-FI" sz="1200" dirty="0">
                <a:latin typeface="Lato"/>
                <a:ea typeface="+mn-lt"/>
                <a:cs typeface="+mn-lt"/>
              </a:rPr>
              <a:t> </a:t>
            </a:r>
            <a:endParaRPr lang="en-US" sz="1200" dirty="0">
              <a:latin typeface="Lato"/>
              <a:ea typeface="+mn-lt"/>
              <a:cs typeface="+mn-lt"/>
            </a:endParaRPr>
          </a:p>
          <a:p>
            <a:pPr marL="285750" indent="-285750">
              <a:lnSpc>
                <a:spcPct val="80000"/>
              </a:lnSpc>
              <a:spcBef>
                <a:spcPts val="1000"/>
              </a:spcBef>
              <a:buFont typeface="Arial,Sans-Serif"/>
              <a:buChar char="•"/>
            </a:pPr>
            <a:r>
              <a:rPr lang="fi-FI" sz="1200" dirty="0" err="1">
                <a:latin typeface="Lato"/>
                <a:ea typeface="+mn-lt"/>
                <a:cs typeface="+mn-lt"/>
              </a:rPr>
              <a:t>Citizen</a:t>
            </a:r>
            <a:r>
              <a:rPr lang="fi-FI" sz="1200" dirty="0">
                <a:latin typeface="Lato"/>
                <a:ea typeface="+mn-lt"/>
                <a:cs typeface="+mn-lt"/>
              </a:rPr>
              <a:t> science, </a:t>
            </a:r>
            <a:r>
              <a:rPr lang="fi-FI" sz="1200" dirty="0" err="1">
                <a:latin typeface="Lato"/>
                <a:ea typeface="+mn-lt"/>
                <a:cs typeface="+mn-lt"/>
              </a:rPr>
              <a:t>Surveys</a:t>
            </a:r>
            <a:endParaRPr lang="fi-FI" sz="1200" dirty="0">
              <a:latin typeface="Lato"/>
              <a:ea typeface="+mn-lt"/>
              <a:cs typeface="+mn-lt"/>
            </a:endParaRPr>
          </a:p>
          <a:p>
            <a:pPr marL="285750" indent="-285750">
              <a:lnSpc>
                <a:spcPct val="80000"/>
              </a:lnSpc>
              <a:spcBef>
                <a:spcPts val="1000"/>
              </a:spcBef>
              <a:buFont typeface="Arial,Sans-Serif"/>
              <a:buChar char="•"/>
            </a:pPr>
            <a:r>
              <a:rPr lang="fi-FI" sz="1200" dirty="0">
                <a:latin typeface="Lato"/>
                <a:ea typeface="+mn-lt"/>
                <a:cs typeface="+mn-lt"/>
              </a:rPr>
              <a:t>SWOT </a:t>
            </a:r>
            <a:r>
              <a:rPr lang="fi-FI" sz="1200" dirty="0" err="1">
                <a:latin typeface="Lato"/>
                <a:ea typeface="+mn-lt"/>
                <a:cs typeface="+mn-lt"/>
              </a:rPr>
              <a:t>analysis</a:t>
            </a:r>
            <a:r>
              <a:rPr lang="fi-FI" sz="1200" dirty="0">
                <a:latin typeface="Lato"/>
                <a:ea typeface="+mn-lt"/>
                <a:cs typeface="+mn-lt"/>
              </a:rPr>
              <a:t>  </a:t>
            </a:r>
            <a:endParaRPr lang="en-US" sz="1200" dirty="0">
              <a:latin typeface="Lato"/>
              <a:ea typeface="+mn-lt"/>
              <a:cs typeface="+mn-lt"/>
            </a:endParaRPr>
          </a:p>
          <a:p>
            <a:pPr marL="285750" indent="-285750">
              <a:lnSpc>
                <a:spcPct val="80000"/>
              </a:lnSpc>
              <a:spcBef>
                <a:spcPts val="1000"/>
              </a:spcBef>
              <a:buFont typeface="Arial,Sans-Serif"/>
              <a:buChar char="•"/>
            </a:pPr>
            <a:r>
              <a:rPr lang="fi-FI" sz="1200" dirty="0">
                <a:latin typeface="Lato"/>
                <a:ea typeface="+mn-lt"/>
                <a:cs typeface="+mn-lt"/>
              </a:rPr>
              <a:t>Multi-</a:t>
            </a:r>
            <a:r>
              <a:rPr lang="fi-FI" sz="1200" dirty="0" err="1">
                <a:latin typeface="Lato"/>
                <a:ea typeface="+mn-lt"/>
                <a:cs typeface="+mn-lt"/>
              </a:rPr>
              <a:t>criteria</a:t>
            </a:r>
            <a:r>
              <a:rPr lang="fi-FI" sz="1200" dirty="0">
                <a:latin typeface="Lato"/>
                <a:ea typeface="+mn-lt"/>
                <a:cs typeface="+mn-lt"/>
              </a:rPr>
              <a:t> </a:t>
            </a:r>
            <a:r>
              <a:rPr lang="fi-FI" sz="1200" dirty="0" err="1">
                <a:latin typeface="Lato"/>
                <a:ea typeface="+mn-lt"/>
                <a:cs typeface="+mn-lt"/>
              </a:rPr>
              <a:t>decision-making</a:t>
            </a:r>
            <a:r>
              <a:rPr lang="fi-FI" sz="1200" dirty="0">
                <a:latin typeface="Lato"/>
                <a:ea typeface="+mn-lt"/>
                <a:cs typeface="+mn-lt"/>
              </a:rPr>
              <a:t> </a:t>
            </a:r>
            <a:r>
              <a:rPr lang="fi-FI" sz="1200" dirty="0" err="1">
                <a:latin typeface="Lato"/>
                <a:ea typeface="+mn-lt"/>
                <a:cs typeface="+mn-lt"/>
              </a:rPr>
              <a:t>tool</a:t>
            </a:r>
            <a:endParaRPr lang="fi-FI" sz="1200" dirty="0">
              <a:latin typeface="Lato"/>
              <a:ea typeface="Lato"/>
              <a:cs typeface="Lato"/>
            </a:endParaRPr>
          </a:p>
        </p:txBody>
      </p:sp>
      <p:pic>
        <p:nvPicPr>
          <p:cNvPr id="50" name="Kuva 2" descr="Chart, funnel chart&#10;&#10;Description automatically generated">
            <a:extLst>
              <a:ext uri="{FF2B5EF4-FFF2-40B4-BE49-F238E27FC236}">
                <a16:creationId xmlns:a16="http://schemas.microsoft.com/office/drawing/2014/main" id="{0827E926-7E09-7B5C-812E-35A03F4D6B7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2498401" y="1894867"/>
            <a:ext cx="2570990" cy="2319163"/>
          </a:xfrm>
          <a:prstGeom prst="snip1Rect">
            <a:avLst/>
          </a:prstGeom>
        </p:spPr>
      </p:pic>
      <p:pic>
        <p:nvPicPr>
          <p:cNvPr id="54" name="Kuva 2" descr="Chart, funnel chart&#10;&#10;Description automatically generated">
            <a:extLst>
              <a:ext uri="{FF2B5EF4-FFF2-40B4-BE49-F238E27FC236}">
                <a16:creationId xmlns:a16="http://schemas.microsoft.com/office/drawing/2014/main" id="{C3D136A5-C622-E77D-00F6-D40BD2CF0108}"/>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4634217" y="1894867"/>
            <a:ext cx="3045567" cy="2312347"/>
          </a:xfrm>
          <a:prstGeom prst="rect">
            <a:avLst/>
          </a:prstGeom>
        </p:spPr>
      </p:pic>
      <p:pic>
        <p:nvPicPr>
          <p:cNvPr id="64" name="Kuva 2" descr="Chart, funnel chart&#10;&#10;Description automatically generated">
            <a:extLst>
              <a:ext uri="{FF2B5EF4-FFF2-40B4-BE49-F238E27FC236}">
                <a16:creationId xmlns:a16="http://schemas.microsoft.com/office/drawing/2014/main" id="{CF2ED719-EC58-DAE1-07DE-5D2408A7F969}"/>
              </a:ext>
            </a:extLst>
          </p:cNvPr>
          <p:cNvPicPr>
            <a:picLocks noChangeAspect="1"/>
          </p:cNvPicPr>
          <p:nvPr/>
        </p:nvPicPr>
        <p:blipFill rotWithShape="1">
          <a:blip r:embed="rId8">
            <a:extLst>
              <a:ext uri="{28A0092B-C50C-407E-A947-70E740481C1C}">
                <a14:useLocalDpi xmlns:a14="http://schemas.microsoft.com/office/drawing/2010/main"/>
              </a:ext>
            </a:extLst>
          </a:blip>
          <a:srcRect b="-4083"/>
          <a:stretch/>
        </p:blipFill>
        <p:spPr>
          <a:xfrm>
            <a:off x="2532025" y="4212616"/>
            <a:ext cx="7810854" cy="538858"/>
          </a:xfrm>
          <a:prstGeom prst="rect">
            <a:avLst/>
          </a:prstGeom>
        </p:spPr>
      </p:pic>
      <p:pic>
        <p:nvPicPr>
          <p:cNvPr id="66" name="Kuva 2" descr="Chart, funnel chart&#10;&#10;Description automatically generated">
            <a:extLst>
              <a:ext uri="{FF2B5EF4-FFF2-40B4-BE49-F238E27FC236}">
                <a16:creationId xmlns:a16="http://schemas.microsoft.com/office/drawing/2014/main" id="{4D71FBDC-FE50-5018-9D08-7F653B104A9B}"/>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2498401" y="1333950"/>
            <a:ext cx="7855028" cy="562130"/>
          </a:xfrm>
          <a:prstGeom prst="rect">
            <a:avLst/>
          </a:prstGeom>
        </p:spPr>
      </p:pic>
    </p:spTree>
    <p:extLst>
      <p:ext uri="{BB962C8B-B14F-4D97-AF65-F5344CB8AC3E}">
        <p14:creationId xmlns:p14="http://schemas.microsoft.com/office/powerpoint/2010/main" val="2571888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70" grpId="0" animBg="1"/>
      <p:bldP spid="6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7" name="Picture 14">
            <a:extLst>
              <a:ext uri="{FF2B5EF4-FFF2-40B4-BE49-F238E27FC236}">
                <a16:creationId xmlns:a16="http://schemas.microsoft.com/office/drawing/2014/main" id="{5E95DB15-DA94-B349-4C72-3039A965A1BB}"/>
              </a:ext>
            </a:extLst>
          </p:cNvPr>
          <p:cNvPicPr>
            <a:picLocks noChangeAspect="1"/>
          </p:cNvPicPr>
          <p:nvPr/>
        </p:nvPicPr>
        <p:blipFill rotWithShape="1">
          <a:blip r:embed="rId5">
            <a:extLst>
              <a:ext uri="{28A0092B-C50C-407E-A947-70E740481C1C}">
                <a14:useLocalDpi xmlns:a14="http://schemas.microsoft.com/office/drawing/2010/main"/>
              </a:ext>
            </a:extLst>
          </a:blip>
          <a:srcRect t="-478"/>
          <a:stretch/>
        </p:blipFill>
        <p:spPr>
          <a:xfrm>
            <a:off x="5761022" y="1410077"/>
            <a:ext cx="6145004" cy="4104683"/>
          </a:xfrm>
          <a:prstGeom prst="rect">
            <a:avLst/>
          </a:prstGeom>
        </p:spPr>
      </p:pic>
      <p:pic>
        <p:nvPicPr>
          <p:cNvPr id="8" name="Picture 7">
            <a:extLst>
              <a:ext uri="{FF2B5EF4-FFF2-40B4-BE49-F238E27FC236}">
                <a16:creationId xmlns:a16="http://schemas.microsoft.com/office/drawing/2014/main" id="{10F4E4E7-AB67-B95B-CFD8-A6A22B65BCC4}"/>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0231694" y="5426894"/>
            <a:ext cx="994211" cy="744158"/>
          </a:xfrm>
          <a:prstGeom prst="rect">
            <a:avLst/>
          </a:prstGeom>
        </p:spPr>
      </p:pic>
      <p:pic>
        <p:nvPicPr>
          <p:cNvPr id="9" name="Picture 8">
            <a:extLst>
              <a:ext uri="{FF2B5EF4-FFF2-40B4-BE49-F238E27FC236}">
                <a16:creationId xmlns:a16="http://schemas.microsoft.com/office/drawing/2014/main" id="{85F3478E-DDED-CF0B-C751-B92219DA2804}"/>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11184194" y="5424611"/>
            <a:ext cx="911883" cy="733477"/>
          </a:xfrm>
          <a:prstGeom prst="rect">
            <a:avLst/>
          </a:prstGeom>
        </p:spPr>
      </p:pic>
      <p:pic>
        <p:nvPicPr>
          <p:cNvPr id="11" name="Picture 23">
            <a:extLst>
              <a:ext uri="{FF2B5EF4-FFF2-40B4-BE49-F238E27FC236}">
                <a16:creationId xmlns:a16="http://schemas.microsoft.com/office/drawing/2014/main" id="{57063A78-E6C0-B442-256F-D6BD14EAD891}"/>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5024694" y="5414416"/>
            <a:ext cx="892894" cy="810055"/>
          </a:xfrm>
          <a:prstGeom prst="rect">
            <a:avLst/>
          </a:prstGeom>
        </p:spPr>
      </p:pic>
      <p:pic>
        <p:nvPicPr>
          <p:cNvPr id="13" name="Picture 12">
            <a:extLst>
              <a:ext uri="{FF2B5EF4-FFF2-40B4-BE49-F238E27FC236}">
                <a16:creationId xmlns:a16="http://schemas.microsoft.com/office/drawing/2014/main" id="{729B26F8-4201-BFD2-9C57-1526E8B2786E}"/>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9361744" y="5406146"/>
            <a:ext cx="956280" cy="811255"/>
          </a:xfrm>
          <a:prstGeom prst="rect">
            <a:avLst/>
          </a:prstGeom>
        </p:spPr>
      </p:pic>
      <p:pic>
        <p:nvPicPr>
          <p:cNvPr id="14" name="Picture 23" descr="Logo, company name&#10;&#10;Description automatically generated">
            <a:extLst>
              <a:ext uri="{FF2B5EF4-FFF2-40B4-BE49-F238E27FC236}">
                <a16:creationId xmlns:a16="http://schemas.microsoft.com/office/drawing/2014/main" id="{5FF2A081-F9D1-8784-CCE5-319570C0F105}"/>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6707444" y="5413837"/>
            <a:ext cx="904294" cy="808203"/>
          </a:xfrm>
          <a:prstGeom prst="rect">
            <a:avLst/>
          </a:prstGeom>
        </p:spPr>
      </p:pic>
      <p:pic>
        <p:nvPicPr>
          <p:cNvPr id="15" name="Picture 23">
            <a:extLst>
              <a:ext uri="{FF2B5EF4-FFF2-40B4-BE49-F238E27FC236}">
                <a16:creationId xmlns:a16="http://schemas.microsoft.com/office/drawing/2014/main" id="{7315E58B-49A9-03FF-65AC-498A88331B0B}"/>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5920044" y="5428883"/>
            <a:ext cx="873898" cy="797074"/>
          </a:xfrm>
          <a:prstGeom prst="rect">
            <a:avLst/>
          </a:prstGeom>
        </p:spPr>
      </p:pic>
      <p:pic>
        <p:nvPicPr>
          <p:cNvPr id="17" name="Picture 23" descr="Logo, company name&#10;&#10;Description automatically generated">
            <a:extLst>
              <a:ext uri="{FF2B5EF4-FFF2-40B4-BE49-F238E27FC236}">
                <a16:creationId xmlns:a16="http://schemas.microsoft.com/office/drawing/2014/main" id="{2E40AFA9-827E-B2AA-199C-9689DA7627C8}"/>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7609144" y="5406122"/>
            <a:ext cx="844769" cy="811557"/>
          </a:xfrm>
          <a:prstGeom prst="rect">
            <a:avLst/>
          </a:prstGeom>
        </p:spPr>
      </p:pic>
      <p:pic>
        <p:nvPicPr>
          <p:cNvPr id="22" name="Picture 21" descr="A picture containing chart&#10;&#10;Description automatically generated">
            <a:extLst>
              <a:ext uri="{FF2B5EF4-FFF2-40B4-BE49-F238E27FC236}">
                <a16:creationId xmlns:a16="http://schemas.microsoft.com/office/drawing/2014/main" id="{7DD153CE-F1EA-9358-544D-98FB64A90C34}"/>
              </a:ext>
            </a:extLst>
          </p:cNvPr>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a:off x="8409244" y="5404865"/>
            <a:ext cx="848561" cy="814036"/>
          </a:xfrm>
          <a:prstGeom prst="rect">
            <a:avLst/>
          </a:prstGeom>
        </p:spPr>
      </p:pic>
      <p:pic>
        <p:nvPicPr>
          <p:cNvPr id="23" name="Picture 33">
            <a:extLst>
              <a:ext uri="{FF2B5EF4-FFF2-40B4-BE49-F238E27FC236}">
                <a16:creationId xmlns:a16="http://schemas.microsoft.com/office/drawing/2014/main" id="{BE3DF29B-E4C4-53D7-C64C-095CF08BB250}"/>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5260333" y="1147576"/>
            <a:ext cx="621275" cy="864844"/>
          </a:xfrm>
          <a:prstGeom prst="rect">
            <a:avLst/>
          </a:prstGeom>
        </p:spPr>
      </p:pic>
      <p:sp>
        <p:nvSpPr>
          <p:cNvPr id="24" name="TextBox 23">
            <a:extLst>
              <a:ext uri="{FF2B5EF4-FFF2-40B4-BE49-F238E27FC236}">
                <a16:creationId xmlns:a16="http://schemas.microsoft.com/office/drawing/2014/main" id="{A1D9613A-5656-10F7-E5EE-B47010DE4320}"/>
              </a:ext>
            </a:extLst>
          </p:cNvPr>
          <p:cNvSpPr txBox="1"/>
          <p:nvPr/>
        </p:nvSpPr>
        <p:spPr>
          <a:xfrm>
            <a:off x="5891598" y="1159746"/>
            <a:ext cx="4120612" cy="800219"/>
          </a:xfrm>
          <a:prstGeom prst="rect">
            <a:avLst/>
          </a:prstGeom>
          <a:solidFill>
            <a:schemeClr val="bg1">
              <a:alpha val="6005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42CEF3"/>
                </a:solidFill>
                <a:latin typeface="Lato"/>
                <a:ea typeface="Lato"/>
                <a:cs typeface="Calibri"/>
              </a:rPr>
              <a:t>Open Air Labs</a:t>
            </a:r>
            <a:br>
              <a:rPr lang="en-US" dirty="0">
                <a:solidFill>
                  <a:srgbClr val="42CEF3"/>
                </a:solidFill>
                <a:latin typeface="Lato"/>
                <a:cs typeface="Calibri"/>
              </a:rPr>
            </a:br>
            <a:r>
              <a:rPr lang="en-US" sz="1400" dirty="0">
                <a:solidFill>
                  <a:srgbClr val="42CEF3"/>
                </a:solidFill>
                <a:latin typeface="Lato"/>
                <a:ea typeface="Lato"/>
                <a:cs typeface="Calibri"/>
              </a:rPr>
              <a:t>Austria, Finland, Germany, Greece, Ireland, Italy, Scotland (UK), Australia, China, Hong Kong (China)</a:t>
            </a:r>
          </a:p>
        </p:txBody>
      </p:sp>
      <p:sp>
        <p:nvSpPr>
          <p:cNvPr id="26" name="TextBox 25">
            <a:extLst>
              <a:ext uri="{FF2B5EF4-FFF2-40B4-BE49-F238E27FC236}">
                <a16:creationId xmlns:a16="http://schemas.microsoft.com/office/drawing/2014/main" id="{787B86EA-FA42-A84D-1BFF-41BB0F0E23A2}"/>
              </a:ext>
            </a:extLst>
          </p:cNvPr>
          <p:cNvSpPr txBox="1"/>
          <p:nvPr/>
        </p:nvSpPr>
        <p:spPr>
          <a:xfrm>
            <a:off x="628369" y="3008016"/>
            <a:ext cx="2900362" cy="1754326"/>
          </a:xfrm>
          <a:prstGeom prst="rect">
            <a:avLst/>
          </a:prstGeom>
          <a:noFill/>
        </p:spPr>
        <p:txBody>
          <a:bodyPr wrap="square" rtlCol="0">
            <a:spAutoFit/>
          </a:bodyPr>
          <a:lstStyle/>
          <a:p>
            <a:r>
              <a:rPr lang="en-US" sz="1800" b="0" dirty="0">
                <a:latin typeface="Lato" panose="020F0502020204030203" pitchFamily="34" charset="0"/>
                <a:ea typeface="Lato" panose="020F0502020204030203" pitchFamily="34" charset="0"/>
                <a:cs typeface="Lato" panose="020F0502020204030203" pitchFamily="34" charset="0"/>
              </a:rPr>
              <a:t>The OPERANDUM </a:t>
            </a:r>
            <a:r>
              <a:rPr lang="en-GB" sz="1800" b="0" dirty="0">
                <a:latin typeface="Lato" panose="020F0502020204030203" pitchFamily="34" charset="0"/>
                <a:ea typeface="Lato" panose="020F0502020204030203" pitchFamily="34" charset="0"/>
                <a:cs typeface="Lato" panose="020F0502020204030203" pitchFamily="34" charset="0"/>
              </a:rPr>
              <a:t>approach to co-creation and stakeholder engagement is applied to open air laboratories.</a:t>
            </a:r>
          </a:p>
          <a:p>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27" name="TextBox 26">
            <a:extLst>
              <a:ext uri="{FF2B5EF4-FFF2-40B4-BE49-F238E27FC236}">
                <a16:creationId xmlns:a16="http://schemas.microsoft.com/office/drawing/2014/main" id="{E0BC9933-A615-9B1E-3EE3-E150960F72B2}"/>
              </a:ext>
            </a:extLst>
          </p:cNvPr>
          <p:cNvSpPr txBox="1"/>
          <p:nvPr/>
        </p:nvSpPr>
        <p:spPr>
          <a:xfrm>
            <a:off x="82667" y="194396"/>
            <a:ext cx="11363419" cy="523220"/>
          </a:xfrm>
          <a:prstGeom prst="rect">
            <a:avLst/>
          </a:prstGeom>
          <a:noFill/>
        </p:spPr>
        <p:txBody>
          <a:bodyPr wrap="square" lIns="91440" tIns="45720" rIns="91440" bIns="45720" rtlCol="0" anchor="t">
            <a:spAutoFit/>
          </a:bodyPr>
          <a:lstStyle/>
          <a:p>
            <a:r>
              <a:rPr lang="en-GB" sz="2800" b="1" dirty="0">
                <a:solidFill>
                  <a:schemeClr val="bg1"/>
                </a:solidFill>
                <a:latin typeface="Lato"/>
                <a:ea typeface="Lato"/>
                <a:cs typeface="Lato"/>
              </a:rPr>
              <a:t>OPERANDUM Open Air Laboratories (OALs)</a:t>
            </a:r>
            <a:endParaRPr lang="en-GB" sz="2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020095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What are Open Air Laboratories (OALs)? </a:t>
            </a:r>
            <a:endParaRPr lang="en-GB" sz="3200">
              <a:solidFill>
                <a:schemeClr val="bg1"/>
              </a:solidFill>
              <a:latin typeface="Lato"/>
              <a:ea typeface="Lato"/>
              <a:cs typeface="Lato"/>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13</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Sisällön paikkamerkki 3">
            <a:extLst>
              <a:ext uri="{FF2B5EF4-FFF2-40B4-BE49-F238E27FC236}">
                <a16:creationId xmlns:a16="http://schemas.microsoft.com/office/drawing/2014/main" id="{CCF63313-1F8D-D343-3319-067D5C496434}"/>
              </a:ext>
            </a:extLst>
          </p:cNvPr>
          <p:cNvSpPr>
            <a:spLocks noGrp="1"/>
          </p:cNvSpPr>
          <p:nvPr>
            <p:ph sz="half" idx="1"/>
          </p:nvPr>
        </p:nvSpPr>
        <p:spPr>
          <a:xfrm>
            <a:off x="237892" y="1314752"/>
            <a:ext cx="6021916" cy="4351338"/>
          </a:xfrm>
        </p:spPr>
        <p:txBody>
          <a:bodyPr vert="horz" lIns="91440" tIns="45720" rIns="91440" bIns="45720" rtlCol="0" anchor="t">
            <a:noAutofit/>
          </a:bodyPr>
          <a:lstStyle/>
          <a:p>
            <a:pPr marL="285750" indent="-285750" defTabSz="457200">
              <a:lnSpc>
                <a:spcPct val="150000"/>
              </a:lnSpc>
              <a:buClr>
                <a:srgbClr val="00A7E2"/>
              </a:buClr>
              <a:buFont typeface="Arial,Sans-Serif"/>
              <a:buChar char="•"/>
            </a:pPr>
            <a:r>
              <a:rPr lang="fi-FI" sz="1400" dirty="0" err="1">
                <a:latin typeface="Lato"/>
                <a:ea typeface="Lato"/>
                <a:cs typeface="Lato"/>
              </a:rPr>
              <a:t>Sustainable</a:t>
            </a:r>
            <a:r>
              <a:rPr lang="fi-FI" sz="1400" dirty="0">
                <a:latin typeface="Lato"/>
                <a:ea typeface="Lato"/>
                <a:cs typeface="Lato"/>
              </a:rPr>
              <a:t> </a:t>
            </a:r>
            <a:r>
              <a:rPr lang="fi-FI" sz="1400" dirty="0" err="1">
                <a:latin typeface="Lato"/>
                <a:ea typeface="Lato"/>
                <a:cs typeface="Lato"/>
              </a:rPr>
              <a:t>NbS</a:t>
            </a:r>
            <a:r>
              <a:rPr lang="fi-FI" sz="1400" dirty="0">
                <a:latin typeface="Lato"/>
                <a:ea typeface="Lato"/>
                <a:cs typeface="Lato"/>
              </a:rPr>
              <a:t> </a:t>
            </a:r>
            <a:r>
              <a:rPr lang="fi-FI" sz="1400" dirty="0" err="1">
                <a:latin typeface="Lato"/>
                <a:ea typeface="Lato"/>
                <a:cs typeface="Lato"/>
              </a:rPr>
              <a:t>solutions</a:t>
            </a:r>
            <a:r>
              <a:rPr lang="fi-FI" sz="1400" dirty="0">
                <a:latin typeface="Lato"/>
                <a:ea typeface="Lato"/>
                <a:cs typeface="Lato"/>
              </a:rPr>
              <a:t> </a:t>
            </a:r>
            <a:r>
              <a:rPr lang="fi-FI" sz="1400" dirty="0" err="1">
                <a:latin typeface="Lato"/>
                <a:ea typeface="Lato"/>
                <a:cs typeface="Lato"/>
              </a:rPr>
              <a:t>through</a:t>
            </a:r>
            <a:r>
              <a:rPr lang="fi-FI" sz="1400" dirty="0">
                <a:latin typeface="Lato"/>
                <a:ea typeface="Lato"/>
                <a:cs typeface="Lato"/>
              </a:rPr>
              <a:t> </a:t>
            </a:r>
            <a:r>
              <a:rPr lang="fi-FI" sz="1400" dirty="0" err="1">
                <a:latin typeface="Lato"/>
                <a:ea typeface="Lato"/>
                <a:cs typeface="Lato"/>
              </a:rPr>
              <a:t>real</a:t>
            </a:r>
            <a:r>
              <a:rPr lang="fi-FI" sz="1400" dirty="0">
                <a:latin typeface="Lato"/>
                <a:ea typeface="Lato"/>
                <a:cs typeface="Lato"/>
              </a:rPr>
              <a:t>-life </a:t>
            </a:r>
            <a:r>
              <a:rPr lang="fi-FI" sz="1400" dirty="0" err="1">
                <a:latin typeface="Lato"/>
                <a:ea typeface="Lato"/>
                <a:cs typeface="Lato"/>
              </a:rPr>
              <a:t>experiments</a:t>
            </a:r>
            <a:r>
              <a:rPr lang="fi-FI" sz="1400" dirty="0">
                <a:latin typeface="Lato"/>
                <a:ea typeface="Lato"/>
                <a:cs typeface="Lato"/>
              </a:rPr>
              <a:t> </a:t>
            </a:r>
            <a:r>
              <a:rPr lang="fi-FI" sz="1400" dirty="0" err="1">
                <a:latin typeface="Lato"/>
                <a:ea typeface="Lato"/>
                <a:cs typeface="Lato"/>
              </a:rPr>
              <a:t>with</a:t>
            </a:r>
            <a:r>
              <a:rPr lang="fi-FI" sz="1400" dirty="0">
                <a:latin typeface="Lato"/>
                <a:ea typeface="Lato"/>
                <a:cs typeface="Lato"/>
              </a:rPr>
              <a:t> </a:t>
            </a:r>
            <a:r>
              <a:rPr lang="fi-FI" sz="1400" dirty="0" err="1">
                <a:latin typeface="Lato"/>
                <a:ea typeface="Lato"/>
                <a:cs typeface="Lato"/>
              </a:rPr>
              <a:t>stakeholders</a:t>
            </a:r>
            <a:r>
              <a:rPr lang="fi-FI" sz="1400" dirty="0">
                <a:latin typeface="Lato"/>
                <a:ea typeface="Lato"/>
                <a:cs typeface="Lato"/>
              </a:rPr>
              <a:t> </a:t>
            </a:r>
          </a:p>
          <a:p>
            <a:pPr marL="285750" indent="-285750" defTabSz="457200">
              <a:lnSpc>
                <a:spcPct val="150000"/>
              </a:lnSpc>
              <a:buClr>
                <a:srgbClr val="00A7E2"/>
              </a:buClr>
              <a:buFont typeface="Arial,Sans-Serif"/>
              <a:buChar char="•"/>
            </a:pPr>
            <a:r>
              <a:rPr lang="fi-FI" sz="1400" dirty="0">
                <a:latin typeface="Lato"/>
                <a:ea typeface="Lato"/>
                <a:cs typeface="Lato"/>
              </a:rPr>
              <a:t>Science-</a:t>
            </a:r>
            <a:r>
              <a:rPr lang="fi-FI" sz="1400" dirty="0" err="1">
                <a:latin typeface="Lato"/>
                <a:ea typeface="Lato"/>
                <a:cs typeface="Lato"/>
              </a:rPr>
              <a:t>based</a:t>
            </a:r>
            <a:r>
              <a:rPr lang="fi-FI" sz="1400" dirty="0">
                <a:latin typeface="Lato"/>
                <a:ea typeface="Lato"/>
                <a:cs typeface="Lato"/>
              </a:rPr>
              <a:t> </a:t>
            </a:r>
            <a:r>
              <a:rPr lang="fi-FI" sz="1400" dirty="0" err="1">
                <a:latin typeface="Lato"/>
                <a:ea typeface="Lato"/>
                <a:cs typeface="Lato"/>
              </a:rPr>
              <a:t>approach</a:t>
            </a:r>
            <a:r>
              <a:rPr lang="fi-FI" sz="1400" dirty="0">
                <a:latin typeface="Lato"/>
                <a:ea typeface="Lato"/>
                <a:cs typeface="Lato"/>
              </a:rPr>
              <a:t> (</a:t>
            </a:r>
            <a:r>
              <a:rPr lang="fi-FI" sz="1400" dirty="0" err="1">
                <a:latin typeface="Lato"/>
                <a:ea typeface="Lato"/>
                <a:cs typeface="Lato"/>
              </a:rPr>
              <a:t>including</a:t>
            </a:r>
            <a:r>
              <a:rPr lang="fi-FI" sz="1400" dirty="0">
                <a:latin typeface="Lato"/>
                <a:ea typeface="Lato"/>
                <a:cs typeface="Lato"/>
              </a:rPr>
              <a:t> </a:t>
            </a:r>
            <a:r>
              <a:rPr lang="fi-FI" sz="1400" dirty="0" err="1">
                <a:latin typeface="Lato"/>
                <a:ea typeface="Lato"/>
                <a:cs typeface="Lato"/>
              </a:rPr>
              <a:t>e.g</a:t>
            </a:r>
            <a:r>
              <a:rPr lang="fi-FI" sz="1400" dirty="0">
                <a:latin typeface="Lato"/>
                <a:ea typeface="Lato"/>
                <a:cs typeface="Lato"/>
              </a:rPr>
              <a:t>. </a:t>
            </a:r>
            <a:r>
              <a:rPr lang="fi-FI" sz="1400" dirty="0" err="1">
                <a:latin typeface="Lato"/>
                <a:ea typeface="Lato"/>
                <a:cs typeface="Lato"/>
              </a:rPr>
              <a:t>modelling</a:t>
            </a:r>
            <a:r>
              <a:rPr lang="fi-FI" sz="1400" dirty="0">
                <a:latin typeface="Lato"/>
                <a:ea typeface="Lato"/>
                <a:cs typeface="Lato"/>
              </a:rPr>
              <a:t>, </a:t>
            </a:r>
            <a:r>
              <a:rPr lang="fi-FI" sz="1400" dirty="0" err="1">
                <a:latin typeface="Lato"/>
                <a:ea typeface="Lato"/>
                <a:cs typeface="Lato"/>
              </a:rPr>
              <a:t>monitoring</a:t>
            </a:r>
            <a:r>
              <a:rPr lang="fi-FI" sz="1400" dirty="0">
                <a:latin typeface="Lato"/>
                <a:ea typeface="Lato"/>
                <a:cs typeface="Lato"/>
              </a:rPr>
              <a:t>, </a:t>
            </a:r>
            <a:r>
              <a:rPr lang="fi-FI" sz="1400" dirty="0" err="1">
                <a:latin typeface="Lato"/>
                <a:ea typeface="Lato"/>
                <a:cs typeface="Lato"/>
              </a:rPr>
              <a:t>risk</a:t>
            </a:r>
            <a:r>
              <a:rPr lang="fi-FI" sz="1400" dirty="0">
                <a:latin typeface="Lato"/>
                <a:ea typeface="Lato"/>
                <a:cs typeface="Lato"/>
              </a:rPr>
              <a:t> </a:t>
            </a:r>
            <a:r>
              <a:rPr lang="fi-FI" sz="1400" dirty="0" err="1">
                <a:latin typeface="Lato"/>
                <a:ea typeface="Lato"/>
                <a:cs typeface="Lato"/>
              </a:rPr>
              <a:t>assessment</a:t>
            </a:r>
            <a:r>
              <a:rPr lang="fi-FI" sz="1400" dirty="0">
                <a:latin typeface="Lato"/>
                <a:ea typeface="Lato"/>
                <a:cs typeface="Lato"/>
              </a:rPr>
              <a:t>) </a:t>
            </a:r>
          </a:p>
          <a:p>
            <a:pPr marL="285750" indent="-285750" defTabSz="457200">
              <a:lnSpc>
                <a:spcPct val="150000"/>
              </a:lnSpc>
              <a:buClr>
                <a:srgbClr val="00A7E2"/>
              </a:buClr>
              <a:buFont typeface="Arial,Sans-Serif"/>
              <a:buChar char="•"/>
            </a:pPr>
            <a:r>
              <a:rPr lang="fi-FI" sz="1400" dirty="0" err="1">
                <a:latin typeface="Lato"/>
                <a:ea typeface="Lato"/>
                <a:cs typeface="Lato"/>
              </a:rPr>
              <a:t>Parameters</a:t>
            </a:r>
            <a:r>
              <a:rPr lang="fi-FI" sz="1400" dirty="0">
                <a:latin typeface="Lato"/>
                <a:ea typeface="Lato"/>
                <a:cs typeface="Lato"/>
              </a:rPr>
              <a:t> </a:t>
            </a:r>
            <a:r>
              <a:rPr lang="fi-FI" sz="1400" dirty="0" err="1">
                <a:latin typeface="Lato"/>
                <a:ea typeface="Lato"/>
                <a:cs typeface="Lato"/>
              </a:rPr>
              <a:t>considered</a:t>
            </a:r>
            <a:r>
              <a:rPr lang="fi-FI" sz="1400" dirty="0">
                <a:latin typeface="Lato"/>
                <a:ea typeface="Lato"/>
                <a:cs typeface="Lato"/>
              </a:rPr>
              <a:t> : </a:t>
            </a:r>
          </a:p>
          <a:p>
            <a:pPr marL="742950" lvl="1" defTabSz="457200">
              <a:lnSpc>
                <a:spcPct val="150000"/>
              </a:lnSpc>
              <a:buClr>
                <a:srgbClr val="00A7E2"/>
              </a:buClr>
              <a:buFont typeface="Arial,Sans-Serif"/>
              <a:buChar char="•"/>
            </a:pPr>
            <a:r>
              <a:rPr lang="fi-FI" sz="1400" b="1" dirty="0">
                <a:latin typeface="Lato"/>
                <a:ea typeface="Lato"/>
                <a:cs typeface="Lato"/>
              </a:rPr>
              <a:t>Area / </a:t>
            </a:r>
            <a:r>
              <a:rPr lang="fi-FI" sz="1400" b="1" dirty="0" err="1">
                <a:latin typeface="Lato"/>
                <a:ea typeface="Lato"/>
                <a:cs typeface="Lato"/>
              </a:rPr>
              <a:t>territory</a:t>
            </a:r>
            <a:r>
              <a:rPr lang="fi-FI" sz="1400" dirty="0">
                <a:latin typeface="Lato"/>
                <a:ea typeface="Lato"/>
                <a:cs typeface="Lato"/>
              </a:rPr>
              <a:t>: </a:t>
            </a:r>
            <a:r>
              <a:rPr lang="fi-FI" sz="1400" dirty="0" err="1">
                <a:latin typeface="Lato"/>
                <a:ea typeface="Lato"/>
                <a:cs typeface="Lato"/>
              </a:rPr>
              <a:t>Large</a:t>
            </a:r>
            <a:r>
              <a:rPr lang="fi-FI" sz="1400" dirty="0">
                <a:latin typeface="Lato"/>
                <a:ea typeface="Lato"/>
                <a:cs typeface="Lato"/>
              </a:rPr>
              <a:t> </a:t>
            </a:r>
            <a:r>
              <a:rPr lang="fi-FI" sz="1400" dirty="0" err="1">
                <a:latin typeface="Lato"/>
                <a:ea typeface="Lato"/>
                <a:cs typeface="Lato"/>
              </a:rPr>
              <a:t>areas</a:t>
            </a:r>
            <a:r>
              <a:rPr lang="fi-FI" sz="1400" dirty="0">
                <a:latin typeface="Lato"/>
                <a:ea typeface="Lato"/>
                <a:cs typeface="Lato"/>
              </a:rPr>
              <a:t>, Natural </a:t>
            </a:r>
            <a:r>
              <a:rPr lang="fi-FI" sz="1400" dirty="0" err="1">
                <a:latin typeface="Lato"/>
                <a:ea typeface="Lato"/>
                <a:cs typeface="Lato"/>
              </a:rPr>
              <a:t>landscapes</a:t>
            </a:r>
            <a:r>
              <a:rPr lang="fi-FI" sz="1400" dirty="0">
                <a:latin typeface="Lato"/>
                <a:ea typeface="Lato"/>
                <a:cs typeface="Lato"/>
              </a:rPr>
              <a:t>, </a:t>
            </a:r>
            <a:r>
              <a:rPr lang="fi-FI" sz="1400" dirty="0" err="1">
                <a:latin typeface="Lato"/>
                <a:ea typeface="Lato"/>
                <a:cs typeface="Lato"/>
              </a:rPr>
              <a:t>Proximity</a:t>
            </a:r>
            <a:r>
              <a:rPr lang="fi-FI" sz="1400" dirty="0">
                <a:latin typeface="Lato"/>
                <a:ea typeface="Lato"/>
                <a:cs typeface="Lato"/>
              </a:rPr>
              <a:t> of </a:t>
            </a:r>
            <a:r>
              <a:rPr lang="fi-FI" sz="1400" dirty="0" err="1">
                <a:latin typeface="Lato"/>
                <a:ea typeface="Lato"/>
                <a:cs typeface="Lato"/>
              </a:rPr>
              <a:t>researchers</a:t>
            </a:r>
            <a:endParaRPr lang="fi-FI" sz="1400" dirty="0">
              <a:latin typeface="Lato"/>
              <a:ea typeface="Lato"/>
              <a:cs typeface="Lato"/>
            </a:endParaRPr>
          </a:p>
          <a:p>
            <a:pPr marL="742950" lvl="1" defTabSz="457200">
              <a:lnSpc>
                <a:spcPct val="150000"/>
              </a:lnSpc>
              <a:buClr>
                <a:srgbClr val="00A7E2"/>
              </a:buClr>
              <a:buFont typeface="Arial,Sans-Serif"/>
              <a:buChar char="•"/>
            </a:pPr>
            <a:r>
              <a:rPr lang="fi-FI" sz="1400" b="1" dirty="0" err="1">
                <a:latin typeface="Lato"/>
                <a:ea typeface="Lato"/>
                <a:cs typeface="Lato"/>
              </a:rPr>
              <a:t>Socio-economic</a:t>
            </a:r>
            <a:r>
              <a:rPr lang="fi-FI" sz="1400" b="1" dirty="0">
                <a:latin typeface="Lato"/>
                <a:ea typeface="Lato"/>
                <a:cs typeface="Lato"/>
              </a:rPr>
              <a:t> </a:t>
            </a:r>
            <a:r>
              <a:rPr lang="fi-FI" sz="1400" b="1" dirty="0" err="1">
                <a:latin typeface="Lato"/>
                <a:ea typeface="Lato"/>
                <a:cs typeface="Lato"/>
              </a:rPr>
              <a:t>aspects</a:t>
            </a:r>
            <a:r>
              <a:rPr lang="fi-FI" sz="1400" dirty="0">
                <a:latin typeface="Lato"/>
                <a:ea typeface="Lato"/>
                <a:cs typeface="Lato"/>
              </a:rPr>
              <a:t>: </a:t>
            </a:r>
            <a:r>
              <a:rPr lang="fi-FI" sz="1400" dirty="0" err="1">
                <a:latin typeface="Lato"/>
                <a:ea typeface="Lato"/>
                <a:cs typeface="Lato"/>
              </a:rPr>
              <a:t>Low</a:t>
            </a:r>
            <a:r>
              <a:rPr lang="fi-FI" sz="1400" dirty="0">
                <a:latin typeface="Lato"/>
                <a:ea typeface="Lato"/>
                <a:cs typeface="Lato"/>
              </a:rPr>
              <a:t> </a:t>
            </a:r>
            <a:r>
              <a:rPr lang="fi-FI" sz="1400" dirty="0" err="1">
                <a:latin typeface="Lato"/>
                <a:ea typeface="Lato"/>
                <a:cs typeface="Lato"/>
              </a:rPr>
              <a:t>number</a:t>
            </a:r>
            <a:r>
              <a:rPr lang="fi-FI" sz="1400" dirty="0">
                <a:latin typeface="Lato"/>
                <a:ea typeface="Lato"/>
                <a:cs typeface="Lato"/>
              </a:rPr>
              <a:t> and </a:t>
            </a:r>
            <a:r>
              <a:rPr lang="fi-FI" sz="1400" dirty="0" err="1">
                <a:latin typeface="Lato"/>
                <a:ea typeface="Lato"/>
                <a:cs typeface="Lato"/>
              </a:rPr>
              <a:t>density</a:t>
            </a:r>
            <a:r>
              <a:rPr lang="fi-FI" sz="1400" dirty="0">
                <a:latin typeface="Lato"/>
                <a:ea typeface="Lato"/>
                <a:cs typeface="Lato"/>
              </a:rPr>
              <a:t> of </a:t>
            </a:r>
            <a:r>
              <a:rPr lang="fi-FI" sz="1400" dirty="0" err="1">
                <a:latin typeface="Lato"/>
                <a:ea typeface="Lato"/>
                <a:cs typeface="Lato"/>
              </a:rPr>
              <a:t>population</a:t>
            </a:r>
            <a:r>
              <a:rPr lang="fi-FI" sz="1400" dirty="0">
                <a:latin typeface="Lato"/>
                <a:ea typeface="Lato"/>
                <a:cs typeface="Lato"/>
              </a:rPr>
              <a:t>, </a:t>
            </a:r>
            <a:r>
              <a:rPr lang="fi-FI" sz="1400" dirty="0" err="1">
                <a:latin typeface="Lato"/>
                <a:ea typeface="Lato"/>
                <a:cs typeface="Lato"/>
              </a:rPr>
              <a:t>Ageing</a:t>
            </a:r>
            <a:r>
              <a:rPr lang="fi-FI" sz="1400" dirty="0">
                <a:latin typeface="Lato"/>
                <a:ea typeface="Lato"/>
                <a:cs typeface="Lato"/>
              </a:rPr>
              <a:t> </a:t>
            </a:r>
            <a:r>
              <a:rPr lang="fi-FI" sz="1400" dirty="0" err="1">
                <a:latin typeface="Lato"/>
                <a:ea typeface="Lato"/>
                <a:cs typeface="Lato"/>
              </a:rPr>
              <a:t>population</a:t>
            </a:r>
            <a:r>
              <a:rPr lang="fi-FI" sz="1400" dirty="0">
                <a:latin typeface="Lato"/>
                <a:ea typeface="Lato"/>
                <a:cs typeface="Lato"/>
              </a:rPr>
              <a:t>, </a:t>
            </a:r>
            <a:r>
              <a:rPr lang="fi-FI" sz="1400" dirty="0" err="1">
                <a:latin typeface="Lato"/>
                <a:ea typeface="Lato"/>
                <a:cs typeface="Lato"/>
              </a:rPr>
              <a:t>Nature</a:t>
            </a:r>
            <a:r>
              <a:rPr lang="fi-FI" sz="1400" dirty="0">
                <a:latin typeface="Lato"/>
                <a:ea typeface="Lato"/>
                <a:cs typeface="Lato"/>
              </a:rPr>
              <a:t> </a:t>
            </a:r>
            <a:r>
              <a:rPr lang="fi-FI" sz="1400" dirty="0" err="1">
                <a:latin typeface="Lato"/>
                <a:ea typeface="Lato"/>
                <a:cs typeface="Lato"/>
              </a:rPr>
              <a:t>dependent</a:t>
            </a:r>
            <a:r>
              <a:rPr lang="fi-FI" sz="1400" dirty="0">
                <a:latin typeface="Lato"/>
                <a:ea typeface="Lato"/>
                <a:cs typeface="Lato"/>
              </a:rPr>
              <a:t> </a:t>
            </a:r>
            <a:r>
              <a:rPr lang="fi-FI" sz="1400" dirty="0" err="1">
                <a:latin typeface="Lato"/>
                <a:ea typeface="Lato"/>
                <a:cs typeface="Lato"/>
              </a:rPr>
              <a:t>livelihoods</a:t>
            </a:r>
            <a:endParaRPr lang="fi-FI" sz="1400" dirty="0">
              <a:latin typeface="Lato"/>
              <a:ea typeface="Lato"/>
              <a:cs typeface="Lato"/>
            </a:endParaRPr>
          </a:p>
          <a:p>
            <a:pPr marL="742950" lvl="1" defTabSz="457200">
              <a:lnSpc>
                <a:spcPct val="150000"/>
              </a:lnSpc>
              <a:buClr>
                <a:srgbClr val="00A7E2"/>
              </a:buClr>
              <a:buFont typeface="Arial,Sans-Serif"/>
              <a:buChar char="•"/>
            </a:pPr>
            <a:r>
              <a:rPr lang="fi-FI" sz="1400" b="1" dirty="0" err="1">
                <a:latin typeface="Lato"/>
                <a:ea typeface="Lato"/>
                <a:cs typeface="Lato"/>
              </a:rPr>
              <a:t>Governance</a:t>
            </a:r>
            <a:r>
              <a:rPr lang="fi-FI" sz="1400" dirty="0">
                <a:latin typeface="Lato"/>
                <a:ea typeface="Lato"/>
                <a:cs typeface="Lato"/>
              </a:rPr>
              <a:t>: Private </a:t>
            </a:r>
            <a:r>
              <a:rPr lang="fi-FI" sz="1400" dirty="0" err="1">
                <a:latin typeface="Lato"/>
                <a:ea typeface="Lato"/>
                <a:cs typeface="Lato"/>
              </a:rPr>
              <a:t>landownership</a:t>
            </a:r>
            <a:r>
              <a:rPr lang="fi-FI" sz="1400" dirty="0">
                <a:latin typeface="Lato"/>
                <a:ea typeface="Lato"/>
                <a:cs typeface="Lato"/>
              </a:rPr>
              <a:t>, '</a:t>
            </a:r>
            <a:r>
              <a:rPr lang="fi-FI" sz="1400" dirty="0" err="1">
                <a:latin typeface="Lato"/>
                <a:ea typeface="Lato"/>
                <a:cs typeface="Lato"/>
              </a:rPr>
              <a:t>Traditional</a:t>
            </a:r>
            <a:r>
              <a:rPr lang="fi-FI" sz="1400" dirty="0">
                <a:latin typeface="Lato"/>
                <a:ea typeface="Lato"/>
                <a:cs typeface="Lato"/>
              </a:rPr>
              <a:t>' </a:t>
            </a:r>
            <a:r>
              <a:rPr lang="fi-FI" sz="1400" dirty="0" err="1">
                <a:latin typeface="Lato"/>
                <a:ea typeface="Lato"/>
                <a:cs typeface="Lato"/>
              </a:rPr>
              <a:t>planning</a:t>
            </a:r>
            <a:r>
              <a:rPr lang="fi-FI" sz="1400" dirty="0">
                <a:latin typeface="Lato"/>
                <a:ea typeface="Lato"/>
                <a:cs typeface="Lato"/>
              </a:rPr>
              <a:t> culture, </a:t>
            </a:r>
            <a:r>
              <a:rPr lang="fi-FI" sz="1400" dirty="0" err="1">
                <a:latin typeface="Lato"/>
                <a:ea typeface="Lato"/>
                <a:cs typeface="Lato"/>
              </a:rPr>
              <a:t>Ownership</a:t>
            </a:r>
            <a:r>
              <a:rPr lang="fi-FI" sz="1400" dirty="0">
                <a:latin typeface="Lato"/>
                <a:ea typeface="Lato"/>
                <a:cs typeface="Lato"/>
              </a:rPr>
              <a:t> of </a:t>
            </a:r>
            <a:r>
              <a:rPr lang="fi-FI" sz="1400" dirty="0" err="1">
                <a:latin typeface="Lato"/>
                <a:ea typeface="Lato"/>
                <a:cs typeface="Lato"/>
              </a:rPr>
              <a:t>the</a:t>
            </a:r>
            <a:r>
              <a:rPr lang="fi-FI" sz="1400" dirty="0">
                <a:latin typeface="Lato"/>
                <a:ea typeface="Lato"/>
                <a:cs typeface="Lato"/>
              </a:rPr>
              <a:t> </a:t>
            </a:r>
            <a:r>
              <a:rPr lang="fi-FI" sz="1400" dirty="0" err="1">
                <a:latin typeface="Lato"/>
                <a:ea typeface="Lato"/>
                <a:cs typeface="Lato"/>
              </a:rPr>
              <a:t>problem</a:t>
            </a:r>
            <a:endParaRPr lang="fi-FI" sz="1400" dirty="0">
              <a:latin typeface="Lato"/>
              <a:ea typeface="Lato"/>
              <a:cs typeface="Lato"/>
            </a:endParaRPr>
          </a:p>
          <a:p>
            <a:pPr marL="742950" lvl="1" defTabSz="457200">
              <a:lnSpc>
                <a:spcPct val="150000"/>
              </a:lnSpc>
              <a:buClr>
                <a:srgbClr val="00A7E2"/>
              </a:buClr>
              <a:buFont typeface="Arial,Sans-Serif"/>
              <a:buChar char="•"/>
            </a:pPr>
            <a:r>
              <a:rPr lang="fi-FI" sz="1400" b="1" dirty="0" err="1">
                <a:latin typeface="Lato"/>
                <a:ea typeface="Lato"/>
                <a:cs typeface="Lato"/>
              </a:rPr>
              <a:t>Nature-based</a:t>
            </a:r>
            <a:r>
              <a:rPr lang="fi-FI" sz="1400" b="1" dirty="0">
                <a:latin typeface="Lato"/>
                <a:ea typeface="Lato"/>
                <a:cs typeface="Lato"/>
              </a:rPr>
              <a:t> Solutions</a:t>
            </a:r>
            <a:r>
              <a:rPr lang="fi-FI" sz="1400" dirty="0">
                <a:latin typeface="Lato"/>
                <a:ea typeface="Lato"/>
                <a:cs typeface="Lato"/>
              </a:rPr>
              <a:t>: </a:t>
            </a:r>
            <a:r>
              <a:rPr lang="fi-FI" sz="1400" dirty="0" err="1">
                <a:latin typeface="Lato"/>
                <a:ea typeface="Lato"/>
                <a:cs typeface="Lato"/>
              </a:rPr>
              <a:t>Large-scale</a:t>
            </a:r>
            <a:r>
              <a:rPr lang="fi-FI" sz="1400" dirty="0">
                <a:latin typeface="Lato"/>
                <a:ea typeface="Lato"/>
                <a:cs typeface="Lato"/>
              </a:rPr>
              <a:t> </a:t>
            </a:r>
            <a:r>
              <a:rPr lang="fi-FI" sz="1400" dirty="0" err="1">
                <a:latin typeface="Lato"/>
                <a:ea typeface="Lato"/>
                <a:cs typeface="Lato"/>
              </a:rPr>
              <a:t>solutions</a:t>
            </a:r>
            <a:r>
              <a:rPr lang="fi-FI" sz="1400" dirty="0">
                <a:latin typeface="Lato"/>
                <a:ea typeface="Lato"/>
                <a:cs typeface="Lato"/>
              </a:rPr>
              <a:t>, </a:t>
            </a:r>
            <a:r>
              <a:rPr lang="fi-FI" sz="1400" dirty="0" err="1">
                <a:latin typeface="Lato"/>
                <a:ea typeface="Lato"/>
                <a:cs typeface="Lato"/>
              </a:rPr>
              <a:t>Diversity</a:t>
            </a:r>
            <a:r>
              <a:rPr lang="fi-FI" sz="1400" dirty="0">
                <a:latin typeface="Lato"/>
                <a:ea typeface="Lato"/>
                <a:cs typeface="Lato"/>
              </a:rPr>
              <a:t> of </a:t>
            </a:r>
            <a:r>
              <a:rPr lang="fi-FI" sz="1400" dirty="0" err="1">
                <a:latin typeface="Lato"/>
                <a:ea typeface="Lato"/>
                <a:cs typeface="Lato"/>
              </a:rPr>
              <a:t>hazards</a:t>
            </a:r>
            <a:r>
              <a:rPr lang="fi-FI" sz="1400" dirty="0">
                <a:latin typeface="Lato"/>
                <a:ea typeface="Lato"/>
                <a:cs typeface="Lato"/>
              </a:rPr>
              <a:t>, </a:t>
            </a:r>
            <a:r>
              <a:rPr lang="fi-FI" sz="1400" dirty="0" err="1">
                <a:latin typeface="Lato"/>
                <a:ea typeface="Lato"/>
                <a:cs typeface="Lato"/>
              </a:rPr>
              <a:t>Good</a:t>
            </a:r>
            <a:r>
              <a:rPr lang="fi-FI" sz="1400" dirty="0">
                <a:latin typeface="Lato"/>
                <a:ea typeface="Lato"/>
                <a:cs typeface="Lato"/>
              </a:rPr>
              <a:t> </a:t>
            </a:r>
            <a:r>
              <a:rPr lang="fi-FI" sz="1400" dirty="0" err="1">
                <a:latin typeface="Lato"/>
                <a:ea typeface="Lato"/>
                <a:cs typeface="Lato"/>
              </a:rPr>
              <a:t>fit</a:t>
            </a:r>
            <a:r>
              <a:rPr lang="fi-FI" sz="1400" dirty="0">
                <a:latin typeface="Lato"/>
                <a:ea typeface="Lato"/>
                <a:cs typeface="Lato"/>
              </a:rPr>
              <a:t> </a:t>
            </a:r>
            <a:r>
              <a:rPr lang="fi-FI" sz="1400" dirty="0" err="1">
                <a:latin typeface="Lato"/>
                <a:ea typeface="Lato"/>
                <a:cs typeface="Lato"/>
              </a:rPr>
              <a:t>with</a:t>
            </a:r>
            <a:r>
              <a:rPr lang="fi-FI" sz="1400" dirty="0">
                <a:latin typeface="Lato"/>
                <a:ea typeface="Lato"/>
                <a:cs typeface="Lato"/>
              </a:rPr>
              <a:t> </a:t>
            </a:r>
            <a:r>
              <a:rPr lang="fi-FI" sz="1400" dirty="0" err="1">
                <a:latin typeface="Lato"/>
                <a:ea typeface="Lato"/>
                <a:cs typeface="Lato"/>
              </a:rPr>
              <a:t>the</a:t>
            </a:r>
            <a:r>
              <a:rPr lang="fi-FI" sz="1400" dirty="0">
                <a:latin typeface="Lato"/>
                <a:ea typeface="Lato"/>
                <a:cs typeface="Lato"/>
              </a:rPr>
              <a:t> </a:t>
            </a:r>
            <a:r>
              <a:rPr lang="fi-FI" sz="1400" dirty="0" err="1">
                <a:latin typeface="Lato"/>
                <a:ea typeface="Lato"/>
                <a:cs typeface="Lato"/>
              </a:rPr>
              <a:t>surrounding</a:t>
            </a:r>
            <a:r>
              <a:rPr lang="fi-FI" sz="1400" dirty="0">
                <a:latin typeface="Lato"/>
                <a:ea typeface="Lato"/>
                <a:cs typeface="Lato"/>
              </a:rPr>
              <a:t> </a:t>
            </a:r>
            <a:r>
              <a:rPr lang="fi-FI" sz="1400" dirty="0" err="1">
                <a:latin typeface="Lato"/>
                <a:ea typeface="Lato"/>
                <a:cs typeface="Lato"/>
              </a:rPr>
              <a:t>environment</a:t>
            </a:r>
            <a:endParaRPr lang="fi-FI" sz="1400" dirty="0">
              <a:latin typeface="Lato"/>
              <a:ea typeface="Lato"/>
              <a:cs typeface="Lato"/>
            </a:endParaRPr>
          </a:p>
        </p:txBody>
      </p:sp>
      <p:pic>
        <p:nvPicPr>
          <p:cNvPr id="6" name="Kuva 6" descr="Kuva, joka sisältää kohteen vuori, ulko, tie, henkilö&#10;&#10;Kuvaus luotu automaattisesti">
            <a:extLst>
              <a:ext uri="{FF2B5EF4-FFF2-40B4-BE49-F238E27FC236}">
                <a16:creationId xmlns:a16="http://schemas.microsoft.com/office/drawing/2014/main" id="{A30247A2-12EC-1F6A-B171-1CE060FABB18}"/>
              </a:ext>
            </a:extLst>
          </p:cNvPr>
          <p:cNvPicPr>
            <a:picLocks noChangeAspect="1"/>
          </p:cNvPicPr>
          <p:nvPr/>
        </p:nvPicPr>
        <p:blipFill>
          <a:blip r:embed="rId5"/>
          <a:stretch>
            <a:fillRect/>
          </a:stretch>
        </p:blipFill>
        <p:spPr>
          <a:xfrm>
            <a:off x="6350000" y="926060"/>
            <a:ext cx="5843662" cy="5384171"/>
          </a:xfrm>
          <a:prstGeom prst="rect">
            <a:avLst/>
          </a:prstGeom>
        </p:spPr>
      </p:pic>
      <p:sp>
        <p:nvSpPr>
          <p:cNvPr id="3" name="TextBox 2">
            <a:extLst>
              <a:ext uri="{FF2B5EF4-FFF2-40B4-BE49-F238E27FC236}">
                <a16:creationId xmlns:a16="http://schemas.microsoft.com/office/drawing/2014/main" id="{8B55B68E-3BE4-224E-0C4E-78B7A3A004BA}"/>
              </a:ext>
            </a:extLst>
          </p:cNvPr>
          <p:cNvSpPr txBox="1"/>
          <p:nvPr/>
        </p:nvSpPr>
        <p:spPr>
          <a:xfrm>
            <a:off x="10593757" y="5883792"/>
            <a:ext cx="2971800" cy="307777"/>
          </a:xfrm>
          <a:prstGeom prst="rect">
            <a:avLst/>
          </a:prstGeom>
          <a:noFill/>
        </p:spPr>
        <p:txBody>
          <a:bodyPr wrap="square" rtlCol="0">
            <a:spAutoFit/>
          </a:bodyPr>
          <a:lstStyle/>
          <a:p>
            <a:r>
              <a:rPr lang="en-US" sz="1400" i="1" dirty="0">
                <a:solidFill>
                  <a:schemeClr val="bg1"/>
                </a:solidFill>
                <a:latin typeface="Lato" panose="020F0502020204030203" pitchFamily="34" charset="0"/>
                <a:ea typeface="Lato" panose="020F0502020204030203" pitchFamily="34" charset="0"/>
                <a:cs typeface="Lato" panose="020F0502020204030203" pitchFamily="34" charset="0"/>
              </a:rPr>
              <a:t>Photo: OAL Austria</a:t>
            </a:r>
          </a:p>
        </p:txBody>
      </p:sp>
    </p:spTree>
    <p:extLst>
      <p:ext uri="{BB962C8B-B14F-4D97-AF65-F5344CB8AC3E}">
        <p14:creationId xmlns:p14="http://schemas.microsoft.com/office/powerpoint/2010/main" val="1186482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A1BD8D-C79D-5C9E-5100-86AE1514E5AC}"/>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13813"/>
            <a:ext cx="11363419" cy="653512"/>
          </a:xfrm>
          <a:prstGeom prst="rect">
            <a:avLst/>
          </a:prstGeom>
          <a:noFill/>
        </p:spPr>
        <p:txBody>
          <a:bodyPr wrap="square" lIns="91440" tIns="45720" rIns="91440" bIns="45720" rtlCol="0" anchor="t">
            <a:spAutoFit/>
          </a:bodyPr>
          <a:lstStyle/>
          <a:p>
            <a:pPr>
              <a:lnSpc>
                <a:spcPct val="150000"/>
              </a:lnSpc>
            </a:pPr>
            <a:r>
              <a:rPr lang="de-DE" sz="2800" b="1">
                <a:solidFill>
                  <a:schemeClr val="bg1"/>
                </a:solidFill>
                <a:latin typeface="Lato"/>
                <a:ea typeface="Lato"/>
                <a:cs typeface="Lato"/>
              </a:rPr>
              <a:t>Takeaways: Nature-</a:t>
            </a:r>
            <a:r>
              <a:rPr lang="de-DE" sz="2800" b="1" err="1">
                <a:solidFill>
                  <a:schemeClr val="bg1"/>
                </a:solidFill>
                <a:latin typeface="Lato"/>
                <a:ea typeface="Lato"/>
                <a:cs typeface="Lato"/>
              </a:rPr>
              <a:t>based</a:t>
            </a:r>
            <a:r>
              <a:rPr lang="de-DE" sz="2800" b="1">
                <a:solidFill>
                  <a:schemeClr val="bg1"/>
                </a:solidFill>
                <a:latin typeface="Lato"/>
                <a:ea typeface="Lato"/>
                <a:cs typeface="Lato"/>
              </a:rPr>
              <a:t> Solutions and Co-</a:t>
            </a:r>
            <a:r>
              <a:rPr lang="de-DE" sz="2800" b="1" err="1">
                <a:solidFill>
                  <a:schemeClr val="bg1"/>
                </a:solidFill>
                <a:latin typeface="Lato"/>
                <a:ea typeface="Lato"/>
                <a:cs typeface="Lato"/>
              </a:rPr>
              <a:t>creation</a:t>
            </a:r>
            <a:r>
              <a:rPr lang="de-DE" sz="2800" b="1">
                <a:solidFill>
                  <a:schemeClr val="bg1"/>
                </a:solidFill>
                <a:latin typeface="Lato"/>
                <a:ea typeface="Lato"/>
                <a:cs typeface="Lato"/>
              </a:rPr>
              <a:t> </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D07DFA2-4614-5FB7-388C-BB5D27D43B6F}"/>
              </a:ext>
            </a:extLst>
          </p:cNvPr>
          <p:cNvSpPr txBox="1"/>
          <p:nvPr/>
        </p:nvSpPr>
        <p:spPr>
          <a:xfrm>
            <a:off x="380426" y="1621783"/>
            <a:ext cx="11040832" cy="5078313"/>
          </a:xfrm>
          <a:prstGeom prst="rect">
            <a:avLst/>
          </a:prstGeom>
          <a:noFill/>
        </p:spPr>
        <p:txBody>
          <a:bodyPr wrap="square" lIns="91440" tIns="45720" rIns="91440" bIns="45720" rtlCol="0" anchor="t">
            <a:spAutoFit/>
          </a:bodyPr>
          <a:lstStyle/>
          <a:p>
            <a:pPr algn="just"/>
            <a:endParaRPr lang="en-US" sz="2000" b="1" dirty="0">
              <a:solidFill>
                <a:schemeClr val="bg1"/>
              </a:solidFill>
              <a:ea typeface="+mn-lt"/>
              <a:cs typeface="+mn-lt"/>
            </a:endParaRPr>
          </a:p>
          <a:p>
            <a:pPr marL="457200" indent="-457200">
              <a:buAutoNum type="arabicParenR"/>
            </a:pPr>
            <a:r>
              <a:rPr lang="en-GB" sz="2000" dirty="0">
                <a:solidFill>
                  <a:schemeClr val="bg1"/>
                </a:solidFill>
                <a:latin typeface="Lato"/>
                <a:ea typeface="Lato"/>
                <a:cs typeface="Lato"/>
              </a:rPr>
              <a:t>Nature-based Solutions to societal challenges are innovative locally adapted and accepted solutions. Engaging stakeholders through co-creation processes is therefore crucial.</a:t>
            </a:r>
            <a:br>
              <a:rPr lang="en-GB" sz="2000" dirty="0">
                <a:latin typeface="Lato"/>
                <a:ea typeface="Lato"/>
                <a:cs typeface="Lato"/>
              </a:rPr>
            </a:br>
            <a:br>
              <a:rPr lang="en-GB" sz="2000" dirty="0">
                <a:latin typeface="Lato"/>
                <a:ea typeface="Lato"/>
                <a:cs typeface="Lato"/>
              </a:rPr>
            </a:br>
            <a:endParaRPr lang="en-GB" sz="2000" dirty="0">
              <a:solidFill>
                <a:schemeClr val="bg1"/>
              </a:solidFill>
              <a:latin typeface="Lato"/>
              <a:ea typeface="Lato"/>
              <a:cs typeface="Lato"/>
            </a:endParaRPr>
          </a:p>
          <a:p>
            <a:pPr marL="457200" indent="-457200">
              <a:buFont typeface="+mj-lt"/>
              <a:buAutoNum type="arabicParenR"/>
            </a:pPr>
            <a:r>
              <a:rPr lang="en-GB" sz="2000" dirty="0">
                <a:solidFill>
                  <a:schemeClr val="bg1"/>
                </a:solidFill>
                <a:latin typeface="Lato"/>
                <a:ea typeface="Lato"/>
                <a:cs typeface="Lato"/>
              </a:rPr>
              <a:t>Co-creation approaches are place-based, outcome-focused, resource demanding, and change-oriented, reflexive, and important pillars are inclusivity, creativity, iteration, and participation.</a:t>
            </a:r>
            <a:br>
              <a:rPr lang="en-GB" sz="2000" dirty="0">
                <a:latin typeface="Lato"/>
                <a:ea typeface="Lato"/>
                <a:cs typeface="Lato"/>
              </a:rPr>
            </a:br>
            <a:br>
              <a:rPr lang="en-GB" sz="2000" dirty="0">
                <a:latin typeface="Lato"/>
                <a:ea typeface="Lato"/>
                <a:cs typeface="Lato"/>
              </a:rPr>
            </a:br>
            <a:r>
              <a:rPr lang="en-GB" sz="2000" dirty="0">
                <a:solidFill>
                  <a:schemeClr val="bg1"/>
                </a:solidFill>
                <a:latin typeface="Lato"/>
                <a:ea typeface="Lato"/>
                <a:cs typeface="Lato"/>
              </a:rPr>
              <a:t>  </a:t>
            </a:r>
            <a:endParaRPr lang="en-GB" dirty="0">
              <a:solidFill>
                <a:schemeClr val="bg1"/>
              </a:solidFill>
              <a:cs typeface="Calibri" panose="020F0502020204030204"/>
            </a:endParaRPr>
          </a:p>
          <a:p>
            <a:pPr marL="457200" indent="-457200">
              <a:buFont typeface="+mj-lt"/>
              <a:buAutoNum type="arabicParenR"/>
            </a:pPr>
            <a:r>
              <a:rPr lang="en-GB" sz="2000" dirty="0">
                <a:solidFill>
                  <a:schemeClr val="bg1"/>
                </a:solidFill>
                <a:latin typeface="Lato"/>
                <a:ea typeface="Lato"/>
                <a:cs typeface="Lato"/>
              </a:rPr>
              <a:t>The OPERANDUM process to co-creation aims to engage and inform stakeholders throughout - this process consists of co-design, co-development, co-deployment, and monitoring. </a:t>
            </a:r>
          </a:p>
          <a:p>
            <a:pPr marL="457200" indent="-457200">
              <a:buFont typeface="+mj-lt"/>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D101CD20-C09A-4F1D-093A-58DC0A3D64D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14</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2C2D6F28-B2A3-5F61-101B-43B073D0C5E3}"/>
              </a:ext>
            </a:extLst>
          </p:cNvPr>
          <p:cNvSpPr txBox="1"/>
          <p:nvPr/>
        </p:nvSpPr>
        <p:spPr>
          <a:xfrm>
            <a:off x="4024280" y="6380683"/>
            <a:ext cx="4143439" cy="1015663"/>
          </a:xfrm>
          <a:prstGeom prst="rect">
            <a:avLst/>
          </a:prstGeom>
          <a:noFill/>
        </p:spPr>
        <p:txBody>
          <a:bodyPr wrap="square" lIns="91440" tIns="45720" rIns="91440" bIns="45720" rtlCol="0" anchor="t">
            <a:spAutoFit/>
          </a:bodyPr>
          <a:lstStyle/>
          <a:p>
            <a:r>
              <a:rPr lang="en-GB" sz="1500">
                <a:solidFill>
                  <a:schemeClr val="bg1"/>
                </a:solidFill>
                <a:latin typeface="Lato"/>
                <a:ea typeface="Lato"/>
                <a:cs typeface="Lato"/>
              </a:rPr>
              <a:t>Next up: </a:t>
            </a:r>
            <a:r>
              <a:rPr lang="en-GB" sz="1500" i="1">
                <a:solidFill>
                  <a:schemeClr val="bg1"/>
                </a:solidFill>
                <a:latin typeface="Lato"/>
                <a:ea typeface="Lato"/>
                <a:cs typeface="Lato"/>
              </a:rPr>
              <a:t>How to engage stakeholders </a:t>
            </a:r>
          </a:p>
          <a:p>
            <a:endParaRPr lang="en-GB" sz="1500" i="1">
              <a:solidFill>
                <a:schemeClr val="bg1"/>
              </a:solidFill>
              <a:latin typeface="Lato"/>
              <a:ea typeface="Lato"/>
              <a:cs typeface="Lato"/>
            </a:endParaRPr>
          </a:p>
          <a:p>
            <a:endParaRPr lang="en-GB" sz="1500" i="1">
              <a:solidFill>
                <a:schemeClr val="bg1"/>
              </a:solidFill>
              <a:latin typeface="Lato"/>
              <a:ea typeface="Lato"/>
              <a:cs typeface="Lato"/>
            </a:endParaRPr>
          </a:p>
          <a:p>
            <a:endParaRPr lang="en-GB" sz="1500" i="1">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572348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OPERANDUM stakeholders</a:t>
            </a:r>
            <a:endParaRPr lang="en-GB" sz="3200">
              <a:solidFill>
                <a:schemeClr val="bg1"/>
              </a:solidFill>
              <a:latin typeface="Lato"/>
              <a:ea typeface="Lato"/>
              <a:cs typeface="Lato"/>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15</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6" name="Kuva 3">
            <a:extLst>
              <a:ext uri="{FF2B5EF4-FFF2-40B4-BE49-F238E27FC236}">
                <a16:creationId xmlns:a16="http://schemas.microsoft.com/office/drawing/2014/main" id="{05AF55EA-3F77-2249-EC44-CCA352B10969}"/>
              </a:ext>
            </a:extLst>
          </p:cNvPr>
          <p:cNvPicPr>
            <a:picLocks noChangeAspect="1"/>
          </p:cNvPicPr>
          <p:nvPr/>
        </p:nvPicPr>
        <p:blipFill>
          <a:blip r:embed="rId5"/>
          <a:stretch>
            <a:fillRect/>
          </a:stretch>
        </p:blipFill>
        <p:spPr>
          <a:xfrm>
            <a:off x="1600175" y="2559617"/>
            <a:ext cx="9296450" cy="3369927"/>
          </a:xfrm>
          <a:prstGeom prst="rect">
            <a:avLst/>
          </a:prstGeom>
        </p:spPr>
      </p:pic>
      <p:sp>
        <p:nvSpPr>
          <p:cNvPr id="2" name="CasellaDiTesto 2">
            <a:extLst>
              <a:ext uri="{FF2B5EF4-FFF2-40B4-BE49-F238E27FC236}">
                <a16:creationId xmlns:a16="http://schemas.microsoft.com/office/drawing/2014/main" id="{96B6AFBC-1F1F-32CE-08C5-54DE294F1053}"/>
              </a:ext>
            </a:extLst>
          </p:cNvPr>
          <p:cNvSpPr txBox="1"/>
          <p:nvPr/>
        </p:nvSpPr>
        <p:spPr>
          <a:xfrm>
            <a:off x="375152" y="1187012"/>
            <a:ext cx="11472313" cy="113877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700" b="1" dirty="0">
                <a:solidFill>
                  <a:srgbClr val="00A7E2"/>
                </a:solidFill>
                <a:latin typeface="Lato"/>
                <a:ea typeface="+mn-lt"/>
                <a:cs typeface="+mn-lt"/>
              </a:rPr>
              <a:t>Objectives of </a:t>
            </a:r>
            <a:r>
              <a:rPr lang="en-GB" sz="1700" b="1" dirty="0" err="1">
                <a:solidFill>
                  <a:srgbClr val="00A7E2"/>
                </a:solidFill>
                <a:latin typeface="Lato"/>
                <a:ea typeface="+mn-lt"/>
                <a:cs typeface="+mn-lt"/>
              </a:rPr>
              <a:t>NbS</a:t>
            </a:r>
            <a:r>
              <a:rPr lang="en-GB" sz="1700" b="1" dirty="0">
                <a:solidFill>
                  <a:srgbClr val="00A7E2"/>
                </a:solidFill>
                <a:latin typeface="Lato"/>
                <a:ea typeface="+mn-lt"/>
                <a:cs typeface="+mn-lt"/>
              </a:rPr>
              <a:t> and the stakeholder engagement process:	</a:t>
            </a:r>
            <a:br>
              <a:rPr lang="en-GB" sz="1700" dirty="0">
                <a:latin typeface="Lato"/>
                <a:ea typeface="+mn-lt"/>
                <a:cs typeface="Arial"/>
              </a:rPr>
            </a:br>
            <a:r>
              <a:rPr lang="en-GB" sz="1700" dirty="0">
                <a:latin typeface="Lato"/>
                <a:ea typeface="+mn-lt"/>
                <a:cs typeface="Arial"/>
              </a:rPr>
              <a:t>Each phase of the project has </a:t>
            </a:r>
            <a:r>
              <a:rPr lang="en-GB" sz="1700" b="1" dirty="0">
                <a:latin typeface="Lato"/>
                <a:ea typeface="+mn-lt"/>
                <a:cs typeface="Arial"/>
              </a:rPr>
              <a:t>“its own” set of stakeholders </a:t>
            </a:r>
            <a:r>
              <a:rPr lang="en-GB" sz="1700" dirty="0">
                <a:latin typeface="Lato"/>
                <a:ea typeface="+mn-lt"/>
                <a:cs typeface="Arial"/>
              </a:rPr>
              <a:t>that have to be engaged and involved according to the role played in co-design, co-development, and co-deployment stage.</a:t>
            </a:r>
            <a:endParaRPr lang="en-GB" sz="1700" i="1" dirty="0">
              <a:solidFill>
                <a:srgbClr val="000000"/>
              </a:solidFill>
              <a:latin typeface="Lato"/>
              <a:ea typeface="Lato"/>
              <a:cs typeface="+mn-lt"/>
            </a:endParaRPr>
          </a:p>
          <a:p>
            <a:pPr algn="just"/>
            <a:endParaRPr lang="en-GB" sz="1700" dirty="0">
              <a:latin typeface="Lato"/>
              <a:ea typeface="+mn-lt"/>
              <a:cs typeface="Calibri"/>
            </a:endParaRPr>
          </a:p>
        </p:txBody>
      </p:sp>
    </p:spTree>
    <p:extLst>
      <p:ext uri="{BB962C8B-B14F-4D97-AF65-F5344CB8AC3E}">
        <p14:creationId xmlns:p14="http://schemas.microsoft.com/office/powerpoint/2010/main" val="2717169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rgbClr val="34C4F2"/>
              </a:solidFill>
              <a:cs typeface="Calibri"/>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GB">
              <a:solidFill>
                <a:srgbClr val="34C4F2"/>
              </a:solidFill>
              <a:cs typeface="Calibri"/>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EU funded project</a:t>
              </a:r>
              <a:br>
                <a:rPr lang="en-GB"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en-GB" sz="1100">
                <a:solidFill>
                  <a:schemeClr val="bg1"/>
                </a:solidFill>
                <a:latin typeface="Lato"/>
                <a:ea typeface="Lato"/>
                <a:cs typeface="Lato"/>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OPERANDUM approach to stakeholder engagement</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16</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6" name="Picture 6" descr="Chart, funnel chart&#10;&#10;Description automatically generated">
            <a:extLst>
              <a:ext uri="{FF2B5EF4-FFF2-40B4-BE49-F238E27FC236}">
                <a16:creationId xmlns:a16="http://schemas.microsoft.com/office/drawing/2014/main" id="{3DEC3E22-BDFD-2072-623F-D8EEBA352F1C}"/>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292215" y="2629212"/>
            <a:ext cx="4533900" cy="1827716"/>
          </a:xfrm>
          <a:prstGeom prst="rect">
            <a:avLst/>
          </a:prstGeom>
        </p:spPr>
      </p:pic>
      <p:sp>
        <p:nvSpPr>
          <p:cNvPr id="2" name="CasellaDiTesto 2">
            <a:extLst>
              <a:ext uri="{FF2B5EF4-FFF2-40B4-BE49-F238E27FC236}">
                <a16:creationId xmlns:a16="http://schemas.microsoft.com/office/drawing/2014/main" id="{96DEA4DD-17A2-E41C-C30C-7BE2304CDD7C}"/>
              </a:ext>
            </a:extLst>
          </p:cNvPr>
          <p:cNvSpPr txBox="1"/>
          <p:nvPr/>
        </p:nvSpPr>
        <p:spPr>
          <a:xfrm>
            <a:off x="491693" y="1140937"/>
            <a:ext cx="6723104"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br>
              <a:rPr lang="en-GB" sz="1700" dirty="0">
                <a:latin typeface="Lato"/>
                <a:ea typeface="+mn-lt"/>
                <a:cs typeface="+mn-lt"/>
              </a:rPr>
            </a:br>
            <a:br>
              <a:rPr lang="en-GB" sz="1700" dirty="0">
                <a:latin typeface="Lato"/>
                <a:ea typeface="+mn-lt"/>
                <a:cs typeface="+mn-lt"/>
              </a:rPr>
            </a:br>
            <a:r>
              <a:rPr lang="en-GB" sz="1700" b="1" dirty="0">
                <a:solidFill>
                  <a:srgbClr val="00A7E2"/>
                </a:solidFill>
                <a:latin typeface="Lato"/>
                <a:ea typeface="+mn-lt"/>
                <a:cs typeface="+mn-lt"/>
              </a:rPr>
              <a:t>Steps per project phase:</a:t>
            </a:r>
            <a:endParaRPr lang="en-GB" sz="1700" b="1" dirty="0">
              <a:latin typeface="Lato"/>
              <a:ea typeface="+mn-lt"/>
              <a:cs typeface="+mn-lt"/>
            </a:endParaRPr>
          </a:p>
          <a:p>
            <a:pPr algn="just"/>
            <a:endParaRPr lang="en-GB" sz="1700" b="1" dirty="0">
              <a:solidFill>
                <a:srgbClr val="00A7E2"/>
              </a:solidFill>
              <a:latin typeface="Lato"/>
              <a:ea typeface="+mn-lt"/>
              <a:cs typeface="+mn-lt"/>
            </a:endParaRPr>
          </a:p>
          <a:p>
            <a:pPr marL="457200" indent="-457200">
              <a:buClr>
                <a:srgbClr val="00A7E2"/>
              </a:buClr>
              <a:buFont typeface="+mj-lt"/>
              <a:buAutoNum type="arabicParenR"/>
            </a:pPr>
            <a:r>
              <a:rPr lang="en-GB" sz="1700" dirty="0">
                <a:latin typeface="Lato"/>
                <a:ea typeface="+mn-lt"/>
                <a:cs typeface="+mn-lt"/>
              </a:rPr>
              <a:t>Identify the relevant stakeholders</a:t>
            </a:r>
          </a:p>
          <a:p>
            <a:pPr marL="457200" indent="-457200">
              <a:buClr>
                <a:srgbClr val="00A7E2"/>
              </a:buClr>
              <a:buFont typeface="+mj-lt"/>
              <a:buAutoNum type="arabicParenR"/>
            </a:pPr>
            <a:endParaRPr lang="en-GB" sz="1700" dirty="0">
              <a:latin typeface="Lato"/>
              <a:ea typeface="+mn-lt"/>
              <a:cs typeface="+mn-lt"/>
            </a:endParaRPr>
          </a:p>
          <a:p>
            <a:pPr marL="457200" indent="-457200">
              <a:buClr>
                <a:srgbClr val="00A7E2"/>
              </a:buClr>
              <a:buFont typeface="+mj-lt"/>
              <a:buAutoNum type="arabicParenR"/>
            </a:pPr>
            <a:r>
              <a:rPr lang="en-GB" sz="1700" dirty="0">
                <a:latin typeface="Lato"/>
                <a:ea typeface="+mn-lt"/>
                <a:cs typeface="Arial"/>
              </a:rPr>
              <a:t>Identify the role of stakeholders</a:t>
            </a:r>
            <a:r>
              <a:rPr lang="en-GB" sz="1700" dirty="0">
                <a:solidFill>
                  <a:srgbClr val="FF0000"/>
                </a:solidFill>
                <a:latin typeface="Lato"/>
                <a:ea typeface="+mn-lt"/>
                <a:cs typeface="Arial"/>
              </a:rPr>
              <a:t> </a:t>
            </a:r>
          </a:p>
          <a:p>
            <a:pPr marL="457200" indent="-457200">
              <a:buClr>
                <a:srgbClr val="00A7E2"/>
              </a:buClr>
              <a:buAutoNum type="arabicParenR"/>
            </a:pPr>
            <a:endParaRPr lang="en-GB" sz="1700" dirty="0">
              <a:solidFill>
                <a:srgbClr val="FF0000"/>
              </a:solidFill>
              <a:latin typeface="Lato"/>
              <a:ea typeface="+mn-lt"/>
              <a:cs typeface="Arial"/>
            </a:endParaRPr>
          </a:p>
          <a:p>
            <a:pPr marL="457200" indent="-457200">
              <a:buClr>
                <a:srgbClr val="00A7E2"/>
              </a:buClr>
              <a:buFont typeface="+mj-lt"/>
              <a:buAutoNum type="arabicParenR"/>
            </a:pPr>
            <a:r>
              <a:rPr lang="en-GB" sz="1700" dirty="0">
                <a:latin typeface="Lato"/>
                <a:ea typeface="+mn-lt"/>
                <a:cs typeface="+mn-lt"/>
              </a:rPr>
              <a:t>Identification of stakeholder groups according to their needs and requirements</a:t>
            </a:r>
            <a:endParaRPr lang="en-GB" sz="1700" dirty="0">
              <a:solidFill>
                <a:srgbClr val="FF0000"/>
              </a:solidFill>
              <a:latin typeface="Lato"/>
              <a:ea typeface="+mn-lt"/>
              <a:cs typeface="Arial"/>
            </a:endParaRPr>
          </a:p>
          <a:p>
            <a:pPr marL="457200" indent="-457200">
              <a:buClr>
                <a:srgbClr val="00A7E2"/>
              </a:buClr>
              <a:buAutoNum type="arabicParenR"/>
            </a:pPr>
            <a:endParaRPr lang="en-GB" sz="1700" dirty="0">
              <a:latin typeface="Lato"/>
              <a:ea typeface="+mn-lt"/>
              <a:cs typeface="+mn-lt"/>
            </a:endParaRPr>
          </a:p>
          <a:p>
            <a:pPr marL="457200" indent="-457200">
              <a:buClr>
                <a:srgbClr val="00A7E2"/>
              </a:buClr>
              <a:buAutoNum type="arabicParenR"/>
            </a:pPr>
            <a:r>
              <a:rPr lang="en-GB" sz="1700" dirty="0">
                <a:latin typeface="Lato"/>
                <a:ea typeface="+mn-lt"/>
                <a:cs typeface="+mn-lt"/>
              </a:rPr>
              <a:t>Assess needs and requirements for the OAL</a:t>
            </a:r>
            <a:br>
              <a:rPr lang="en-GB" sz="1700" dirty="0">
                <a:latin typeface="Lato"/>
                <a:ea typeface="+mn-lt"/>
                <a:cs typeface="+mn-lt"/>
              </a:rPr>
            </a:br>
            <a:endParaRPr lang="en-GB" sz="1700" dirty="0">
              <a:latin typeface="Lato"/>
              <a:ea typeface="+mn-lt"/>
              <a:cs typeface="+mn-lt"/>
            </a:endParaRPr>
          </a:p>
          <a:p>
            <a:pPr marL="457200" indent="-457200">
              <a:buClr>
                <a:srgbClr val="00A7E2"/>
              </a:buClr>
              <a:buAutoNum type="arabicParenR"/>
            </a:pPr>
            <a:r>
              <a:rPr lang="en-GB" sz="1700" dirty="0">
                <a:latin typeface="Lato"/>
                <a:ea typeface="+mn-lt"/>
                <a:cs typeface="+mn-lt"/>
              </a:rPr>
              <a:t>Define the stakeholder engagement strategy</a:t>
            </a:r>
          </a:p>
          <a:p>
            <a:pPr marL="457200" indent="-457200">
              <a:buClr>
                <a:srgbClr val="00A7E2"/>
              </a:buClr>
              <a:buFont typeface="Calibri Light" panose="020F0302020204030204"/>
              <a:buAutoNum type="arabicParenR"/>
            </a:pPr>
            <a:endParaRPr lang="en-GB" sz="1700" dirty="0">
              <a:latin typeface="Lato"/>
              <a:ea typeface="+mn-lt"/>
              <a:cs typeface="Calibri"/>
            </a:endParaRPr>
          </a:p>
          <a:p>
            <a:pPr marL="457200" indent="-457200">
              <a:buClr>
                <a:srgbClr val="00A7E2"/>
              </a:buClr>
              <a:buAutoNum type="arabicParenR"/>
            </a:pPr>
            <a:r>
              <a:rPr lang="en-GB" sz="1700" dirty="0">
                <a:latin typeface="Lato"/>
                <a:ea typeface="+mn-lt"/>
                <a:cs typeface="Calibri"/>
              </a:rPr>
              <a:t>Monitoring engagement activity</a:t>
            </a:r>
          </a:p>
          <a:p>
            <a:endParaRPr lang="en-GB" sz="1700" dirty="0">
              <a:latin typeface="Lato"/>
              <a:ea typeface="Lato"/>
              <a:cs typeface="Calibri"/>
            </a:endParaRPr>
          </a:p>
          <a:p>
            <a:endParaRPr lang="en-GB" sz="1700" dirty="0">
              <a:latin typeface="Lato"/>
              <a:ea typeface="Lato"/>
              <a:cs typeface="Calibri"/>
            </a:endParaRPr>
          </a:p>
        </p:txBody>
      </p:sp>
    </p:spTree>
    <p:extLst>
      <p:ext uri="{BB962C8B-B14F-4D97-AF65-F5344CB8AC3E}">
        <p14:creationId xmlns:p14="http://schemas.microsoft.com/office/powerpoint/2010/main" val="3466691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1. Identify the stakeholders </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17</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CasellaDiTesto 2">
            <a:extLst>
              <a:ext uri="{FF2B5EF4-FFF2-40B4-BE49-F238E27FC236}">
                <a16:creationId xmlns:a16="http://schemas.microsoft.com/office/drawing/2014/main" id="{2E251A78-A531-D520-6A2F-C19291D3E87C}"/>
              </a:ext>
            </a:extLst>
          </p:cNvPr>
          <p:cNvSpPr txBox="1"/>
          <p:nvPr/>
        </p:nvSpPr>
        <p:spPr>
          <a:xfrm>
            <a:off x="546231" y="1332900"/>
            <a:ext cx="8318238" cy="12926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endParaRPr lang="it-IT" sz="2200">
              <a:latin typeface="Arial"/>
              <a:cs typeface="Calibri"/>
            </a:endParaRPr>
          </a:p>
          <a:p>
            <a:pPr marL="342900" indent="-342900" algn="just">
              <a:buFont typeface="Arial" panose="020B0604020202020204" pitchFamily="34" charset="0"/>
              <a:buChar char="•"/>
            </a:pPr>
            <a:endParaRPr lang="it-IT" sz="2000">
              <a:ea typeface="+mn-lt"/>
              <a:cs typeface="+mn-lt"/>
            </a:endParaRPr>
          </a:p>
          <a:p>
            <a:pPr marL="285750" indent="-285750">
              <a:buFont typeface="Arial" panose="020B0604020202020204" pitchFamily="34" charset="0"/>
              <a:buChar char="•"/>
            </a:pPr>
            <a:endParaRPr lang="it-IT">
              <a:cs typeface="Calibri"/>
            </a:endParaRPr>
          </a:p>
          <a:p>
            <a:pPr marL="285750" indent="-285750">
              <a:buFont typeface="Arial" panose="020B0604020202020204" pitchFamily="34" charset="0"/>
              <a:buChar char="•"/>
            </a:pPr>
            <a:endParaRPr lang="it-IT">
              <a:cs typeface="Calibri"/>
            </a:endParaRPr>
          </a:p>
        </p:txBody>
      </p:sp>
      <p:pic>
        <p:nvPicPr>
          <p:cNvPr id="5" name="Immagine 7" descr="Immagine che contiene mappa&#10;&#10;Descrizione generata automaticamente">
            <a:extLst>
              <a:ext uri="{FF2B5EF4-FFF2-40B4-BE49-F238E27FC236}">
                <a16:creationId xmlns:a16="http://schemas.microsoft.com/office/drawing/2014/main" id="{205A40B0-C4EC-A1BA-E82C-58AAEBF15A8A}"/>
              </a:ext>
            </a:extLst>
          </p:cNvPr>
          <p:cNvPicPr>
            <a:picLocks noChangeAspect="1"/>
          </p:cNvPicPr>
          <p:nvPr/>
        </p:nvPicPr>
        <p:blipFill>
          <a:blip r:embed="rId5"/>
          <a:stretch>
            <a:fillRect/>
          </a:stretch>
        </p:blipFill>
        <p:spPr>
          <a:xfrm>
            <a:off x="4762112" y="1309403"/>
            <a:ext cx="6568945" cy="2117613"/>
          </a:xfrm>
          <a:prstGeom prst="rect">
            <a:avLst/>
          </a:prstGeom>
        </p:spPr>
      </p:pic>
      <p:pic>
        <p:nvPicPr>
          <p:cNvPr id="2" name="Immagine 5" descr="Immagine che contiene testo&#10;&#10;Descrizione generata automaticamente">
            <a:extLst>
              <a:ext uri="{FF2B5EF4-FFF2-40B4-BE49-F238E27FC236}">
                <a16:creationId xmlns:a16="http://schemas.microsoft.com/office/drawing/2014/main" id="{5D71FEDA-104B-BDA7-696C-140E7AE7A706}"/>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4991577" y="3648075"/>
            <a:ext cx="5690118" cy="2589786"/>
          </a:xfrm>
          <a:prstGeom prst="rect">
            <a:avLst/>
          </a:prstGeom>
        </p:spPr>
      </p:pic>
      <p:sp>
        <p:nvSpPr>
          <p:cNvPr id="11" name="TextBox 10">
            <a:extLst>
              <a:ext uri="{FF2B5EF4-FFF2-40B4-BE49-F238E27FC236}">
                <a16:creationId xmlns:a16="http://schemas.microsoft.com/office/drawing/2014/main" id="{0EBFAC6C-8C07-0330-2DE9-2D53C93348D9}"/>
              </a:ext>
            </a:extLst>
          </p:cNvPr>
          <p:cNvSpPr txBox="1"/>
          <p:nvPr/>
        </p:nvSpPr>
        <p:spPr>
          <a:xfrm>
            <a:off x="559520" y="1121094"/>
            <a:ext cx="4970291" cy="8156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fi-FI" sz="1300" b="1" dirty="0">
              <a:solidFill>
                <a:srgbClr val="00A7E2"/>
              </a:solidFill>
              <a:latin typeface="Lato"/>
              <a:ea typeface="Lato"/>
              <a:cs typeface="Arial"/>
            </a:endParaRPr>
          </a:p>
          <a:p>
            <a:pPr marL="285750" indent="-285750">
              <a:buClr>
                <a:srgbClr val="00A7E2"/>
              </a:buClr>
              <a:buFont typeface="Arial"/>
              <a:buChar char="•"/>
            </a:pPr>
            <a:r>
              <a:rPr lang="it-IT" sz="2000" dirty="0" err="1">
                <a:latin typeface="Lato"/>
                <a:ea typeface="+mn-lt"/>
                <a:cs typeface="+mn-lt"/>
              </a:rPr>
              <a:t>Geographical</a:t>
            </a:r>
            <a:r>
              <a:rPr lang="it-IT" sz="2000" dirty="0">
                <a:latin typeface="Lato"/>
                <a:ea typeface="+mn-lt"/>
                <a:cs typeface="+mn-lt"/>
              </a:rPr>
              <a:t> </a:t>
            </a:r>
            <a:br>
              <a:rPr lang="fi-FI" sz="1400" dirty="0">
                <a:latin typeface="Lato"/>
                <a:ea typeface="Lato"/>
                <a:cs typeface="Lato"/>
              </a:rPr>
            </a:br>
            <a:endParaRPr lang="fi-FI" sz="1400" dirty="0">
              <a:latin typeface="Lato"/>
              <a:ea typeface="Lato"/>
              <a:cs typeface="Lato"/>
            </a:endParaRPr>
          </a:p>
        </p:txBody>
      </p:sp>
      <p:sp>
        <p:nvSpPr>
          <p:cNvPr id="14" name="TextBox 13">
            <a:extLst>
              <a:ext uri="{FF2B5EF4-FFF2-40B4-BE49-F238E27FC236}">
                <a16:creationId xmlns:a16="http://schemas.microsoft.com/office/drawing/2014/main" id="{2C97AEF3-6B3B-DE2D-36C5-5FECA476C981}"/>
              </a:ext>
            </a:extLst>
          </p:cNvPr>
          <p:cNvSpPr txBox="1"/>
          <p:nvPr/>
        </p:nvSpPr>
        <p:spPr>
          <a:xfrm>
            <a:off x="588095" y="3435669"/>
            <a:ext cx="4970291" cy="9079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fi-FI" sz="1300" b="1" dirty="0">
              <a:solidFill>
                <a:srgbClr val="00A7E2"/>
              </a:solidFill>
              <a:latin typeface="Lato"/>
              <a:ea typeface="Lato"/>
              <a:cs typeface="Arial"/>
            </a:endParaRPr>
          </a:p>
          <a:p>
            <a:pPr marL="285750" indent="-285750">
              <a:buClr>
                <a:srgbClr val="00A7E2"/>
              </a:buClr>
              <a:buFont typeface="Arial"/>
              <a:buChar char="•"/>
            </a:pPr>
            <a:r>
              <a:rPr lang="it-IT" sz="2000" dirty="0">
                <a:latin typeface="Lato"/>
                <a:ea typeface="+mn-lt"/>
                <a:cs typeface="+mn-lt"/>
              </a:rPr>
              <a:t>Level of engagement </a:t>
            </a:r>
            <a:br>
              <a:rPr lang="it-IT" sz="2000" dirty="0">
                <a:latin typeface="Lato"/>
                <a:ea typeface="+mn-lt"/>
                <a:cs typeface="+mn-lt"/>
              </a:rPr>
            </a:br>
            <a:r>
              <a:rPr lang="it-IT" sz="2000" dirty="0">
                <a:latin typeface="Lato"/>
                <a:ea typeface="+mn-lt"/>
                <a:cs typeface="+mn-lt"/>
              </a:rPr>
              <a:t>&amp; </a:t>
            </a:r>
            <a:r>
              <a:rPr lang="it-IT" sz="2000" dirty="0" err="1">
                <a:latin typeface="Lato"/>
                <a:ea typeface="+mn-lt"/>
                <a:cs typeface="+mn-lt"/>
              </a:rPr>
              <a:t>tactics</a:t>
            </a:r>
            <a:endParaRPr lang="it-IT" sz="1500" dirty="0">
              <a:latin typeface="Lato"/>
              <a:ea typeface="+mn-lt"/>
              <a:cs typeface="+mn-lt"/>
            </a:endParaRPr>
          </a:p>
        </p:txBody>
      </p:sp>
    </p:spTree>
    <p:extLst>
      <p:ext uri="{BB962C8B-B14F-4D97-AF65-F5344CB8AC3E}">
        <p14:creationId xmlns:p14="http://schemas.microsoft.com/office/powerpoint/2010/main" val="19926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2. Identify the role of stakeholders</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18</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13" name="Immagine 5">
            <a:extLst>
              <a:ext uri="{FF2B5EF4-FFF2-40B4-BE49-F238E27FC236}">
                <a16:creationId xmlns:a16="http://schemas.microsoft.com/office/drawing/2014/main" id="{65CAEB65-79BB-EAE8-5496-2EE41697E2CA}"/>
              </a:ext>
            </a:extLst>
          </p:cNvPr>
          <p:cNvPicPr>
            <a:picLocks noChangeAspect="1"/>
          </p:cNvPicPr>
          <p:nvPr/>
        </p:nvPicPr>
        <p:blipFill rotWithShape="1">
          <a:blip r:embed="rId5">
            <a:extLst>
              <a:ext uri="{28A0092B-C50C-407E-A947-70E740481C1C}">
                <a14:useLocalDpi xmlns:a14="http://schemas.microsoft.com/office/drawing/2010/main"/>
              </a:ext>
            </a:extLst>
          </a:blip>
          <a:srcRect r="-109"/>
          <a:stretch/>
        </p:blipFill>
        <p:spPr>
          <a:xfrm>
            <a:off x="1917241" y="2165192"/>
            <a:ext cx="8719273" cy="3938759"/>
          </a:xfrm>
          <a:prstGeom prst="rect">
            <a:avLst/>
          </a:prstGeom>
        </p:spPr>
      </p:pic>
      <p:sp>
        <p:nvSpPr>
          <p:cNvPr id="4" name="TextBox 3">
            <a:extLst>
              <a:ext uri="{FF2B5EF4-FFF2-40B4-BE49-F238E27FC236}">
                <a16:creationId xmlns:a16="http://schemas.microsoft.com/office/drawing/2014/main" id="{9998B1C8-1C27-D278-F02C-3E93F45E7036}"/>
              </a:ext>
            </a:extLst>
          </p:cNvPr>
          <p:cNvSpPr txBox="1"/>
          <p:nvPr/>
        </p:nvSpPr>
        <p:spPr>
          <a:xfrm>
            <a:off x="559520" y="1121094"/>
            <a:ext cx="10675766" cy="11233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fi-FI" sz="1300" b="1" dirty="0">
              <a:solidFill>
                <a:srgbClr val="00A7E2"/>
              </a:solidFill>
              <a:latin typeface="Lato"/>
              <a:ea typeface="Lato"/>
              <a:cs typeface="Arial"/>
            </a:endParaRPr>
          </a:p>
          <a:p>
            <a:pPr marL="285750" indent="-285750">
              <a:buClr>
                <a:srgbClr val="00A7E2"/>
              </a:buClr>
              <a:buFont typeface="Arial"/>
              <a:buChar char="•"/>
            </a:pPr>
            <a:r>
              <a:rPr lang="it-IT" sz="2000" dirty="0" err="1">
                <a:latin typeface="Lato"/>
                <a:ea typeface="+mn-lt"/>
                <a:cs typeface="+mn-lt"/>
              </a:rPr>
              <a:t>Based</a:t>
            </a:r>
            <a:r>
              <a:rPr lang="it-IT" sz="2000" dirty="0">
                <a:latin typeface="Lato"/>
                <a:ea typeface="+mn-lt"/>
                <a:cs typeface="+mn-lt"/>
              </a:rPr>
              <a:t> on the OPERANDUM </a:t>
            </a:r>
            <a:r>
              <a:rPr lang="it-IT" sz="2000" dirty="0" err="1">
                <a:latin typeface="Lato"/>
                <a:ea typeface="+mn-lt"/>
                <a:cs typeface="+mn-lt"/>
              </a:rPr>
              <a:t>value</a:t>
            </a:r>
            <a:r>
              <a:rPr lang="it-IT" sz="2000" dirty="0">
                <a:latin typeface="Lato"/>
                <a:ea typeface="+mn-lt"/>
                <a:cs typeface="+mn-lt"/>
              </a:rPr>
              <a:t> chain, the </a:t>
            </a:r>
            <a:r>
              <a:rPr lang="it-IT" sz="2000" dirty="0" err="1">
                <a:latin typeface="Lato"/>
                <a:ea typeface="+mn-lt"/>
                <a:cs typeface="+mn-lt"/>
              </a:rPr>
              <a:t>geographic</a:t>
            </a:r>
            <a:r>
              <a:rPr lang="it-IT" sz="2000" dirty="0">
                <a:latin typeface="Lato"/>
                <a:ea typeface="+mn-lt"/>
                <a:cs typeface="+mn-lt"/>
              </a:rPr>
              <a:t> location and </a:t>
            </a:r>
            <a:r>
              <a:rPr lang="it-IT" sz="2000" dirty="0" err="1">
                <a:latin typeface="Lato"/>
                <a:ea typeface="+mn-lt"/>
                <a:cs typeface="+mn-lt"/>
              </a:rPr>
              <a:t>level</a:t>
            </a:r>
            <a:r>
              <a:rPr lang="it-IT" sz="2000" dirty="0">
                <a:latin typeface="Lato"/>
                <a:ea typeface="+mn-lt"/>
                <a:cs typeface="+mn-lt"/>
              </a:rPr>
              <a:t> of engagement (</a:t>
            </a:r>
            <a:r>
              <a:rPr lang="it-IT" sz="2000" i="1" dirty="0" err="1">
                <a:latin typeface="Lato"/>
                <a:ea typeface="+mn-lt"/>
                <a:cs typeface="+mn-lt"/>
              </a:rPr>
              <a:t>see</a:t>
            </a:r>
            <a:r>
              <a:rPr lang="it-IT" sz="2000" i="1" dirty="0">
                <a:latin typeface="Lato"/>
                <a:ea typeface="+mn-lt"/>
                <a:cs typeface="+mn-lt"/>
              </a:rPr>
              <a:t> step 1: </a:t>
            </a:r>
            <a:r>
              <a:rPr lang="it-IT" sz="2000" i="1" dirty="0" err="1">
                <a:latin typeface="Lato"/>
                <a:ea typeface="+mn-lt"/>
                <a:cs typeface="+mn-lt"/>
              </a:rPr>
              <a:t>identify</a:t>
            </a:r>
            <a:r>
              <a:rPr lang="it-IT" sz="2000" i="1" dirty="0">
                <a:latin typeface="Lato"/>
                <a:ea typeface="+mn-lt"/>
                <a:cs typeface="+mn-lt"/>
              </a:rPr>
              <a:t> the stakeholders</a:t>
            </a:r>
            <a:r>
              <a:rPr lang="it-IT" sz="2000" dirty="0">
                <a:latin typeface="Lato"/>
                <a:ea typeface="+mn-lt"/>
                <a:cs typeface="+mn-lt"/>
              </a:rPr>
              <a:t>), stakeholders are </a:t>
            </a:r>
            <a:r>
              <a:rPr lang="it-IT" sz="2000" dirty="0" err="1">
                <a:latin typeface="Lato"/>
                <a:ea typeface="+mn-lt"/>
                <a:cs typeface="+mn-lt"/>
              </a:rPr>
              <a:t>grouped</a:t>
            </a:r>
            <a:r>
              <a:rPr lang="it-IT" sz="2000" dirty="0">
                <a:latin typeface="Lato"/>
                <a:ea typeface="+mn-lt"/>
                <a:cs typeface="+mn-lt"/>
              </a:rPr>
              <a:t> </a:t>
            </a:r>
            <a:r>
              <a:rPr lang="it-IT" sz="2000" dirty="0" err="1">
                <a:latin typeface="Lato"/>
                <a:ea typeface="+mn-lt"/>
                <a:cs typeface="+mn-lt"/>
              </a:rPr>
              <a:t>into</a:t>
            </a:r>
            <a:r>
              <a:rPr lang="it-IT" sz="2000" dirty="0">
                <a:latin typeface="Lato"/>
                <a:ea typeface="+mn-lt"/>
                <a:cs typeface="+mn-lt"/>
              </a:rPr>
              <a:t> target </a:t>
            </a:r>
            <a:r>
              <a:rPr lang="it-IT" sz="2000" dirty="0" err="1">
                <a:latin typeface="Lato"/>
                <a:ea typeface="+mn-lt"/>
                <a:cs typeface="+mn-lt"/>
              </a:rPr>
              <a:t>categories</a:t>
            </a:r>
            <a:r>
              <a:rPr lang="it-IT" sz="2000" dirty="0">
                <a:latin typeface="Lato"/>
                <a:ea typeface="+mn-lt"/>
                <a:cs typeface="+mn-lt"/>
              </a:rPr>
              <a:t>.  </a:t>
            </a:r>
            <a:br>
              <a:rPr lang="fi-FI" sz="1400" dirty="0">
                <a:latin typeface="Lato"/>
                <a:ea typeface="Lato"/>
                <a:cs typeface="Lato"/>
              </a:rPr>
            </a:br>
            <a:endParaRPr lang="fi-FI" sz="1400" dirty="0">
              <a:latin typeface="Lato"/>
              <a:ea typeface="Lato"/>
              <a:cs typeface="Lato"/>
            </a:endParaRPr>
          </a:p>
        </p:txBody>
      </p:sp>
    </p:spTree>
    <p:extLst>
      <p:ext uri="{BB962C8B-B14F-4D97-AF65-F5344CB8AC3E}">
        <p14:creationId xmlns:p14="http://schemas.microsoft.com/office/powerpoint/2010/main" val="32297034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3. Identify the stakeholder’s needs and requirements</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19</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CasellaDiTesto 2">
            <a:extLst>
              <a:ext uri="{FF2B5EF4-FFF2-40B4-BE49-F238E27FC236}">
                <a16:creationId xmlns:a16="http://schemas.microsoft.com/office/drawing/2014/main" id="{2D0FE13D-4542-8288-A35C-67CBB781C45F}"/>
              </a:ext>
            </a:extLst>
          </p:cNvPr>
          <p:cNvSpPr txBox="1"/>
          <p:nvPr/>
        </p:nvSpPr>
        <p:spPr>
          <a:xfrm>
            <a:off x="816818" y="3384121"/>
            <a:ext cx="5509348" cy="17672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i="1" dirty="0">
                <a:latin typeface="Lato"/>
                <a:ea typeface="+mn-lt"/>
                <a:cs typeface="+mn-lt"/>
              </a:rPr>
              <a:t>What could you provide to OPERANDUM?</a:t>
            </a:r>
            <a:endParaRPr lang="en-US" sz="1600" i="1" dirty="0">
              <a:latin typeface="Lato"/>
              <a:ea typeface="Lato"/>
              <a:cs typeface="Arial"/>
            </a:endParaRPr>
          </a:p>
          <a:p>
            <a:pPr>
              <a:lnSpc>
                <a:spcPct val="150000"/>
              </a:lnSpc>
            </a:pPr>
            <a:r>
              <a:rPr lang="en-US" sz="1600" i="1" dirty="0">
                <a:latin typeface="Lato"/>
                <a:ea typeface="+mn-lt"/>
                <a:cs typeface="+mn-lt"/>
              </a:rPr>
              <a:t>Why are you interested in OPERANDUM? </a:t>
            </a:r>
            <a:endParaRPr lang="en-US" sz="1600" i="1" dirty="0">
              <a:latin typeface="Lato"/>
              <a:ea typeface="+mn-lt"/>
              <a:cs typeface="Arial"/>
            </a:endParaRPr>
          </a:p>
          <a:p>
            <a:pPr>
              <a:lnSpc>
                <a:spcPct val="150000"/>
              </a:lnSpc>
            </a:pPr>
            <a:r>
              <a:rPr lang="en-US" sz="1600" i="1" dirty="0">
                <a:latin typeface="Lato"/>
                <a:ea typeface="+mn-lt"/>
                <a:cs typeface="+mn-lt"/>
              </a:rPr>
              <a:t>What is your motivation?</a:t>
            </a:r>
            <a:endParaRPr lang="en-US" sz="1600" i="1" dirty="0">
              <a:latin typeface="Lato"/>
              <a:ea typeface="Lato"/>
              <a:cs typeface="Arial"/>
            </a:endParaRPr>
          </a:p>
          <a:p>
            <a:pPr>
              <a:lnSpc>
                <a:spcPct val="150000"/>
              </a:lnSpc>
            </a:pPr>
            <a:r>
              <a:rPr lang="en-US" sz="1600" i="1" dirty="0">
                <a:latin typeface="Lato"/>
                <a:ea typeface="+mn-lt"/>
                <a:cs typeface="+mn-lt"/>
              </a:rPr>
              <a:t>What do you expect the result of the project to be? </a:t>
            </a:r>
            <a:endParaRPr lang="en-US" sz="1600" i="1" dirty="0">
              <a:latin typeface="Lato"/>
              <a:ea typeface="+mn-lt"/>
              <a:cs typeface="Arial"/>
            </a:endParaRPr>
          </a:p>
          <a:p>
            <a:pPr>
              <a:lnSpc>
                <a:spcPct val="150000"/>
              </a:lnSpc>
            </a:pPr>
            <a:r>
              <a:rPr lang="en-US" sz="1600" i="1" dirty="0">
                <a:latin typeface="Lato"/>
                <a:ea typeface="+mn-lt"/>
                <a:cs typeface="+mn-lt"/>
              </a:rPr>
              <a:t>What direct benefit do you expect to get from the project?</a:t>
            </a:r>
            <a:endParaRPr lang="en-US" sz="1600" dirty="0">
              <a:latin typeface="Lato"/>
              <a:ea typeface="Lato"/>
              <a:cs typeface="Arial"/>
            </a:endParaRPr>
          </a:p>
        </p:txBody>
      </p:sp>
      <p:sp>
        <p:nvSpPr>
          <p:cNvPr id="4" name="TextBox 3">
            <a:extLst>
              <a:ext uri="{FF2B5EF4-FFF2-40B4-BE49-F238E27FC236}">
                <a16:creationId xmlns:a16="http://schemas.microsoft.com/office/drawing/2014/main" id="{EFAE7A0E-E48C-8E6A-CD62-A438E6FABCBE}"/>
              </a:ext>
            </a:extLst>
          </p:cNvPr>
          <p:cNvSpPr txBox="1"/>
          <p:nvPr/>
        </p:nvSpPr>
        <p:spPr>
          <a:xfrm>
            <a:off x="530945" y="1382286"/>
            <a:ext cx="10675766" cy="20467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fi-FI" sz="1300" b="1" dirty="0">
              <a:solidFill>
                <a:srgbClr val="00A7E2"/>
              </a:solidFill>
              <a:latin typeface="Lato"/>
              <a:ea typeface="Lato"/>
              <a:cs typeface="Arial"/>
            </a:endParaRPr>
          </a:p>
          <a:p>
            <a:pPr marL="285750" indent="-285750">
              <a:buClr>
                <a:srgbClr val="00A7E2"/>
              </a:buClr>
              <a:buFont typeface="Arial"/>
              <a:buChar char="•"/>
            </a:pPr>
            <a:r>
              <a:rPr lang="it-IT" sz="2000" dirty="0">
                <a:latin typeface="Arial"/>
                <a:ea typeface="+mn-lt"/>
                <a:cs typeface="Arial"/>
              </a:rPr>
              <a:t>The </a:t>
            </a:r>
            <a:r>
              <a:rPr lang="it-IT" sz="2000" dirty="0" err="1">
                <a:latin typeface="Arial"/>
                <a:ea typeface="+mn-lt"/>
                <a:cs typeface="Arial"/>
              </a:rPr>
              <a:t>analysis</a:t>
            </a:r>
            <a:r>
              <a:rPr lang="it-IT" sz="2000" dirty="0">
                <a:latin typeface="Arial"/>
                <a:ea typeface="+mn-lt"/>
                <a:cs typeface="Arial"/>
              </a:rPr>
              <a:t> of </a:t>
            </a:r>
            <a:r>
              <a:rPr lang="it-IT" sz="2000" b="1" dirty="0" err="1">
                <a:latin typeface="Arial"/>
                <a:ea typeface="+mn-lt"/>
                <a:cs typeface="Arial"/>
              </a:rPr>
              <a:t>needs</a:t>
            </a:r>
            <a:r>
              <a:rPr lang="it-IT" sz="2000" b="1" dirty="0">
                <a:latin typeface="Arial"/>
                <a:ea typeface="+mn-lt"/>
                <a:cs typeface="Arial"/>
              </a:rPr>
              <a:t> and </a:t>
            </a:r>
            <a:r>
              <a:rPr lang="it-IT" sz="2000" b="1" dirty="0" err="1">
                <a:latin typeface="Arial"/>
                <a:ea typeface="+mn-lt"/>
                <a:cs typeface="Arial"/>
              </a:rPr>
              <a:t>requirements</a:t>
            </a:r>
            <a:r>
              <a:rPr lang="it-IT" sz="2000" b="1" dirty="0">
                <a:latin typeface="Arial"/>
                <a:ea typeface="+mn-lt"/>
                <a:cs typeface="Arial"/>
              </a:rPr>
              <a:t> </a:t>
            </a:r>
            <a:r>
              <a:rPr lang="it-IT" sz="2000" dirty="0">
                <a:latin typeface="Arial"/>
                <a:ea typeface="+mn-lt"/>
                <a:cs typeface="Arial"/>
              </a:rPr>
              <a:t>of the stakeholders in the </a:t>
            </a:r>
            <a:r>
              <a:rPr lang="it-IT" sz="2000" dirty="0" err="1">
                <a:latin typeface="Arial"/>
                <a:ea typeface="+mn-lt"/>
                <a:cs typeface="Arial"/>
              </a:rPr>
              <a:t>context</a:t>
            </a:r>
            <a:r>
              <a:rPr lang="it-IT" sz="2000" dirty="0">
                <a:latin typeface="Arial"/>
                <a:ea typeface="+mn-lt"/>
                <a:cs typeface="Arial"/>
              </a:rPr>
              <a:t> of the </a:t>
            </a:r>
            <a:r>
              <a:rPr lang="it-IT" sz="2000" dirty="0" err="1">
                <a:latin typeface="Arial"/>
                <a:ea typeface="+mn-lt"/>
                <a:cs typeface="Arial"/>
              </a:rPr>
              <a:t>NbS</a:t>
            </a:r>
            <a:r>
              <a:rPr lang="it-IT" sz="2000" dirty="0">
                <a:latin typeface="Arial"/>
                <a:ea typeface="+mn-lt"/>
                <a:cs typeface="Arial"/>
              </a:rPr>
              <a:t> / OAL </a:t>
            </a:r>
            <a:r>
              <a:rPr lang="it-IT" sz="2000" dirty="0" err="1">
                <a:latin typeface="Arial"/>
                <a:ea typeface="+mn-lt"/>
                <a:cs typeface="Arial"/>
              </a:rPr>
              <a:t>is</a:t>
            </a:r>
            <a:r>
              <a:rPr lang="it-IT" sz="2000" dirty="0">
                <a:latin typeface="Arial"/>
                <a:ea typeface="+mn-lt"/>
                <a:cs typeface="Arial"/>
              </a:rPr>
              <a:t> a </a:t>
            </a:r>
            <a:r>
              <a:rPr lang="it-IT" sz="2000" dirty="0" err="1">
                <a:latin typeface="Arial"/>
                <a:ea typeface="+mn-lt"/>
                <a:cs typeface="Arial"/>
              </a:rPr>
              <a:t>fundamental</a:t>
            </a:r>
            <a:r>
              <a:rPr lang="it-IT" sz="2000" dirty="0">
                <a:latin typeface="Arial"/>
                <a:ea typeface="+mn-lt"/>
                <a:cs typeface="Arial"/>
              </a:rPr>
              <a:t> step in the stakeholder engagement</a:t>
            </a:r>
            <a:endParaRPr lang="it-IT" sz="2000" b="1" dirty="0">
              <a:latin typeface="Arial"/>
              <a:ea typeface="Lato"/>
              <a:cs typeface="Arial"/>
            </a:endParaRPr>
          </a:p>
          <a:p>
            <a:pPr>
              <a:buClr>
                <a:srgbClr val="00A7E2"/>
              </a:buClr>
            </a:pPr>
            <a:endParaRPr lang="it-IT" sz="2000" b="1" dirty="0">
              <a:latin typeface="Arial"/>
              <a:ea typeface="+mn-lt"/>
              <a:cs typeface="Arial"/>
            </a:endParaRPr>
          </a:p>
          <a:p>
            <a:pPr marL="285750" indent="-285750">
              <a:buClr>
                <a:srgbClr val="00A7E2"/>
              </a:buClr>
              <a:buFont typeface="Arial"/>
              <a:buChar char="•"/>
            </a:pPr>
            <a:endParaRPr lang="it-IT" sz="2000" b="1" dirty="0">
              <a:latin typeface="Arial"/>
              <a:ea typeface="+mn-lt"/>
              <a:cs typeface="Arial"/>
            </a:endParaRPr>
          </a:p>
          <a:p>
            <a:pPr marL="285750" indent="-285750">
              <a:buClr>
                <a:srgbClr val="00A7E2"/>
              </a:buClr>
              <a:buFont typeface="Arial"/>
              <a:buChar char="•"/>
            </a:pPr>
            <a:r>
              <a:rPr lang="it-IT" sz="2000" dirty="0" err="1">
                <a:latin typeface="Lato"/>
                <a:ea typeface="+mn-lt"/>
                <a:cs typeface="+mn-lt"/>
              </a:rPr>
              <a:t>Possible</a:t>
            </a:r>
            <a:r>
              <a:rPr lang="it-IT" sz="2000" dirty="0">
                <a:latin typeface="Lato"/>
                <a:ea typeface="+mn-lt"/>
                <a:cs typeface="+mn-lt"/>
              </a:rPr>
              <a:t> survey </a:t>
            </a:r>
            <a:r>
              <a:rPr lang="it-IT" sz="2000" dirty="0" err="1">
                <a:latin typeface="Lato"/>
                <a:ea typeface="+mn-lt"/>
                <a:cs typeface="+mn-lt"/>
              </a:rPr>
              <a:t>questions</a:t>
            </a:r>
            <a:r>
              <a:rPr lang="it-IT" sz="2000" dirty="0">
                <a:latin typeface="Lato"/>
                <a:ea typeface="+mn-lt"/>
                <a:cs typeface="+mn-lt"/>
              </a:rPr>
              <a:t>:</a:t>
            </a:r>
            <a:br>
              <a:rPr lang="fi-FI" sz="1400" dirty="0">
                <a:latin typeface="Lato"/>
                <a:ea typeface="Lato"/>
                <a:cs typeface="Lato"/>
              </a:rPr>
            </a:br>
            <a:endParaRPr lang="fi-FI" sz="1400" dirty="0">
              <a:latin typeface="Lato"/>
              <a:ea typeface="Lato"/>
              <a:cs typeface="Lato"/>
            </a:endParaRPr>
          </a:p>
        </p:txBody>
      </p:sp>
      <p:pic>
        <p:nvPicPr>
          <p:cNvPr id="5" name="Picture 6">
            <a:extLst>
              <a:ext uri="{FF2B5EF4-FFF2-40B4-BE49-F238E27FC236}">
                <a16:creationId xmlns:a16="http://schemas.microsoft.com/office/drawing/2014/main" id="{9B886DB6-5594-B853-CE9B-EA90CE3104DA}"/>
              </a:ext>
            </a:extLst>
          </p:cNvPr>
          <p:cNvPicPr>
            <a:picLocks noChangeAspect="1"/>
          </p:cNvPicPr>
          <p:nvPr/>
        </p:nvPicPr>
        <p:blipFill>
          <a:blip r:embed="rId5"/>
          <a:stretch>
            <a:fillRect/>
          </a:stretch>
        </p:blipFill>
        <p:spPr>
          <a:xfrm rot="840000">
            <a:off x="7488956" y="2801061"/>
            <a:ext cx="3819676" cy="2544230"/>
          </a:xfrm>
          <a:prstGeom prst="rect">
            <a:avLst/>
          </a:prstGeom>
          <a:solidFill>
            <a:srgbClr val="FFFFFF">
              <a:shade val="85000"/>
            </a:srgbClr>
          </a:solidFill>
          <a:ln w="190500" cap="sq">
            <a:solidFill>
              <a:srgbClr val="FF84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192007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2EFFEF10-A408-3AB1-3C0D-198E5B68E238}"/>
              </a:ext>
            </a:extLst>
          </p:cNvPr>
          <p:cNvCxnSpPr>
            <a:cxnSpLocks/>
          </p:cNvCxnSpPr>
          <p:nvPr/>
        </p:nvCxnSpPr>
        <p:spPr>
          <a:xfrm>
            <a:off x="4781637" y="910948"/>
            <a:ext cx="0" cy="5469735"/>
          </a:xfrm>
          <a:prstGeom prst="line">
            <a:avLst/>
          </a:prstGeom>
          <a:ln w="38100">
            <a:solidFill>
              <a:srgbClr val="46BDE8"/>
            </a:solidFill>
          </a:ln>
        </p:spPr>
        <p:style>
          <a:lnRef idx="1">
            <a:schemeClr val="accent1"/>
          </a:lnRef>
          <a:fillRef idx="0">
            <a:schemeClr val="accent1"/>
          </a:fillRef>
          <a:effectRef idx="0">
            <a:schemeClr val="accent1"/>
          </a:effectRef>
          <a:fontRef idx="minor">
            <a:schemeClr val="tx1"/>
          </a:fontRef>
        </p:style>
      </p:cxnSp>
      <p:pic>
        <p:nvPicPr>
          <p:cNvPr id="8" name="Picture 14">
            <a:extLst>
              <a:ext uri="{FF2B5EF4-FFF2-40B4-BE49-F238E27FC236}">
                <a16:creationId xmlns:a16="http://schemas.microsoft.com/office/drawing/2014/main" id="{952CCCFF-75E4-4CA0-D2F1-06F69CB1E715}"/>
              </a:ext>
            </a:extLst>
          </p:cNvPr>
          <p:cNvPicPr>
            <a:picLocks noChangeAspect="1"/>
          </p:cNvPicPr>
          <p:nvPr/>
        </p:nvPicPr>
        <p:blipFill rotWithShape="1">
          <a:blip r:embed="rId3">
            <a:extLst>
              <a:ext uri="{28A0092B-C50C-407E-A947-70E740481C1C}">
                <a14:useLocalDpi xmlns:a14="http://schemas.microsoft.com/office/drawing/2010/main"/>
              </a:ext>
            </a:extLst>
          </a:blip>
          <a:srcRect t="-478"/>
          <a:stretch/>
        </p:blipFill>
        <p:spPr>
          <a:xfrm>
            <a:off x="5682821" y="1410077"/>
            <a:ext cx="6145004" cy="4104683"/>
          </a:xfrm>
          <a:prstGeom prst="rect">
            <a:avLst/>
          </a:prstGeom>
        </p:spPr>
      </p:pic>
      <p:pic>
        <p:nvPicPr>
          <p:cNvPr id="30" name="Picture 29">
            <a:extLst>
              <a:ext uri="{FF2B5EF4-FFF2-40B4-BE49-F238E27FC236}">
                <a16:creationId xmlns:a16="http://schemas.microsoft.com/office/drawing/2014/main" id="{ABE73262-0C8F-6964-1237-65531C4E71A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153493" y="5426894"/>
            <a:ext cx="994211" cy="744158"/>
          </a:xfrm>
          <a:prstGeom prst="rect">
            <a:avLst/>
          </a:prstGeom>
        </p:spPr>
      </p:pic>
      <p:pic>
        <p:nvPicPr>
          <p:cNvPr id="26" name="Picture 25">
            <a:extLst>
              <a:ext uri="{FF2B5EF4-FFF2-40B4-BE49-F238E27FC236}">
                <a16:creationId xmlns:a16="http://schemas.microsoft.com/office/drawing/2014/main" id="{2DD459D3-E1FC-6E29-513F-C720F7D660F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105993" y="5424611"/>
            <a:ext cx="911883" cy="733477"/>
          </a:xfrm>
          <a:prstGeom prst="rect">
            <a:avLst/>
          </a:prstGeom>
        </p:spPr>
      </p:pic>
      <p:sp>
        <p:nvSpPr>
          <p:cNvPr id="6" name="Rectangle 5">
            <a:extLst>
              <a:ext uri="{FF2B5EF4-FFF2-40B4-BE49-F238E27FC236}">
                <a16:creationId xmlns:a16="http://schemas.microsoft.com/office/drawing/2014/main" id="{03137365-A700-4487-83AD-80695501E7D2}"/>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7" name="Rectangle 6">
            <a:extLst>
              <a:ext uri="{FF2B5EF4-FFF2-40B4-BE49-F238E27FC236}">
                <a16:creationId xmlns:a16="http://schemas.microsoft.com/office/drawing/2014/main" id="{44144BC1-B916-432B-A7E7-D80C7D31F4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9" name="Picture 8" descr="Logo&#10;&#10;Description automatically generated">
            <a:extLst>
              <a:ext uri="{FF2B5EF4-FFF2-40B4-BE49-F238E27FC236}">
                <a16:creationId xmlns:a16="http://schemas.microsoft.com/office/drawing/2014/main" id="{89DEE307-3514-4CCC-B207-F1130507AD1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0" name="Group 9">
            <a:extLst>
              <a:ext uri="{FF2B5EF4-FFF2-40B4-BE49-F238E27FC236}">
                <a16:creationId xmlns:a16="http://schemas.microsoft.com/office/drawing/2014/main" id="{27950EEC-3C33-4B34-9790-3D96EA773D5D}"/>
              </a:ext>
            </a:extLst>
          </p:cNvPr>
          <p:cNvGrpSpPr/>
          <p:nvPr/>
        </p:nvGrpSpPr>
        <p:grpSpPr>
          <a:xfrm>
            <a:off x="9938654" y="6352565"/>
            <a:ext cx="2141003" cy="464738"/>
            <a:chOff x="266045" y="6130130"/>
            <a:chExt cx="2431435" cy="525217"/>
          </a:xfrm>
        </p:grpSpPr>
        <p:pic>
          <p:nvPicPr>
            <p:cNvPr id="11" name="Picture 10">
              <a:extLst>
                <a:ext uri="{FF2B5EF4-FFF2-40B4-BE49-F238E27FC236}">
                  <a16:creationId xmlns:a16="http://schemas.microsoft.com/office/drawing/2014/main" id="{061AC3EC-BFE8-419F-85CD-B85AD43739F9}"/>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2" name="TextBox 11">
              <a:extLst>
                <a:ext uri="{FF2B5EF4-FFF2-40B4-BE49-F238E27FC236}">
                  <a16:creationId xmlns:a16="http://schemas.microsoft.com/office/drawing/2014/main" id="{F9F709DD-6026-4B8E-A477-E690017BADE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DC7D484A-B23D-40BC-966D-52D6745A1F2D}"/>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About OPERANDUM</a:t>
            </a:r>
            <a:endParaRPr lang="en-GB" sz="3200">
              <a:solidFill>
                <a:schemeClr val="bg1"/>
              </a:solidFill>
              <a:latin typeface="Lato"/>
              <a:ea typeface="Lato"/>
              <a:cs typeface="Lato"/>
            </a:endParaRPr>
          </a:p>
        </p:txBody>
      </p:sp>
      <p:pic>
        <p:nvPicPr>
          <p:cNvPr id="14" name="Immagine 3">
            <a:extLst>
              <a:ext uri="{FF2B5EF4-FFF2-40B4-BE49-F238E27FC236}">
                <a16:creationId xmlns:a16="http://schemas.microsoft.com/office/drawing/2014/main" id="{7B42024F-CC58-440B-8AB3-2C1FDF4DDBAC}"/>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60143" y="1410077"/>
            <a:ext cx="4035216" cy="1427201"/>
          </a:xfrm>
          <a:prstGeom prst="rect">
            <a:avLst/>
          </a:prstGeom>
        </p:spPr>
      </p:pic>
      <p:sp>
        <p:nvSpPr>
          <p:cNvPr id="2" name="Rectangle 1">
            <a:extLst>
              <a:ext uri="{FF2B5EF4-FFF2-40B4-BE49-F238E27FC236}">
                <a16:creationId xmlns:a16="http://schemas.microsoft.com/office/drawing/2014/main" id="{3931F2EE-3CD9-756D-FBFE-6EEB87F63031}"/>
              </a:ext>
            </a:extLst>
          </p:cNvPr>
          <p:cNvSpPr/>
          <p:nvPr/>
        </p:nvSpPr>
        <p:spPr>
          <a:xfrm>
            <a:off x="8646695" y="5193632"/>
            <a:ext cx="1580147"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BDF2F3F-7A5A-E00B-F7AA-26FF1341304E}"/>
              </a:ext>
            </a:extLst>
          </p:cNvPr>
          <p:cNvSpPr txBox="1"/>
          <p:nvPr/>
        </p:nvSpPr>
        <p:spPr>
          <a:xfrm>
            <a:off x="454825" y="3274307"/>
            <a:ext cx="4035223" cy="3385542"/>
          </a:xfrm>
          <a:prstGeom prst="rect">
            <a:avLst/>
          </a:prstGeom>
          <a:noFill/>
          <a:ln>
            <a:noFill/>
          </a:ln>
        </p:spPr>
        <p:txBody>
          <a:bodyPr wrap="square" lIns="91440" tIns="45720" rIns="91440" bIns="45720" rtlCol="0" anchor="t">
            <a:spAutoFit/>
          </a:bodyPr>
          <a:lstStyle/>
          <a:p>
            <a:pPr marL="285750" indent="-285750">
              <a:buFont typeface="Arial"/>
              <a:buChar char="•"/>
            </a:pPr>
            <a:r>
              <a:rPr lang="en-GB" sz="1600">
                <a:solidFill>
                  <a:schemeClr val="tx1">
                    <a:lumMod val="75000"/>
                    <a:lumOff val="25000"/>
                  </a:schemeClr>
                </a:solidFill>
                <a:latin typeface="Lato"/>
                <a:ea typeface="+mn-lt"/>
                <a:cs typeface="+mn-lt"/>
              </a:rPr>
              <a:t>4-year, European project, with 26 international partners </a:t>
            </a:r>
          </a:p>
          <a:p>
            <a:pPr marL="285750" indent="-285750">
              <a:buFont typeface="Arial"/>
              <a:buChar char="•"/>
            </a:pPr>
            <a:endParaRPr lang="en-GB" sz="1600">
              <a:solidFill>
                <a:schemeClr val="tx1">
                  <a:lumMod val="75000"/>
                  <a:lumOff val="25000"/>
                </a:schemeClr>
              </a:solidFill>
              <a:latin typeface="Lato"/>
              <a:ea typeface="+mn-lt"/>
              <a:cs typeface="+mn-lt"/>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Sustainable solutions based on nature  - Nature-based Solutions - to adapt to extreme weather events</a:t>
            </a:r>
          </a:p>
          <a:p>
            <a:pPr marL="285750" indent="-285750">
              <a:buFont typeface="Arial"/>
              <a:buChar char="•"/>
            </a:pPr>
            <a:endParaRPr lang="en-GB" sz="1600">
              <a:solidFill>
                <a:schemeClr val="tx1">
                  <a:lumMod val="75000"/>
                  <a:lumOff val="25000"/>
                </a:schemeClr>
              </a:solidFill>
              <a:latin typeface="Lato"/>
              <a:ea typeface="Lato"/>
              <a:cs typeface="Calibri" panose="020F0502020204030204"/>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Demonstrate the tools and methods for the validation of these solutions in 10 Open Air Laboratories (OALs)</a:t>
            </a:r>
            <a:br>
              <a:rPr lang="en-GB">
                <a:latin typeface="Lato"/>
                <a:ea typeface="Lato"/>
                <a:cs typeface="Lato"/>
              </a:rPr>
            </a:br>
            <a:br>
              <a:rPr lang="en-GB">
                <a:latin typeface="Lato" panose="020F0502020204030203" pitchFamily="34" charset="0"/>
                <a:ea typeface="Lato" panose="020F0502020204030203" pitchFamily="34" charset="0"/>
                <a:cs typeface="Lato" panose="020F0502020204030203" pitchFamily="34" charset="0"/>
              </a:rPr>
            </a:br>
            <a:endParaRPr lang="en-GB">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endParaRPr>
          </a:p>
          <a:p>
            <a:endParaRPr lang="en-GB" b="1">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3E2712F8-9655-4252-F8E4-637F6C52A3D4}"/>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2</a:t>
            </a:r>
          </a:p>
        </p:txBody>
      </p:sp>
      <p:pic>
        <p:nvPicPr>
          <p:cNvPr id="23" name="Picture 23">
            <a:extLst>
              <a:ext uri="{FF2B5EF4-FFF2-40B4-BE49-F238E27FC236}">
                <a16:creationId xmlns:a16="http://schemas.microsoft.com/office/drawing/2014/main" id="{8D27468A-0D84-18C5-F9A1-8139DBB49F47}"/>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4946493" y="5414416"/>
            <a:ext cx="892894" cy="810055"/>
          </a:xfrm>
          <a:prstGeom prst="rect">
            <a:avLst/>
          </a:prstGeom>
        </p:spPr>
      </p:pic>
      <p:pic>
        <p:nvPicPr>
          <p:cNvPr id="24" name="Picture 23">
            <a:extLst>
              <a:ext uri="{FF2B5EF4-FFF2-40B4-BE49-F238E27FC236}">
                <a16:creationId xmlns:a16="http://schemas.microsoft.com/office/drawing/2014/main" id="{E0F2BB6F-CCCF-AB81-247D-B06B9B8D2EEB}"/>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9283543" y="5406146"/>
            <a:ext cx="956280" cy="811255"/>
          </a:xfrm>
          <a:prstGeom prst="rect">
            <a:avLst/>
          </a:prstGeom>
        </p:spPr>
      </p:pic>
      <p:pic>
        <p:nvPicPr>
          <p:cNvPr id="25" name="Picture 23" descr="Logo, company name&#10;&#10;Description automatically generated">
            <a:extLst>
              <a:ext uri="{FF2B5EF4-FFF2-40B4-BE49-F238E27FC236}">
                <a16:creationId xmlns:a16="http://schemas.microsoft.com/office/drawing/2014/main" id="{9AB21D6C-0716-2752-B16A-E0DCC2315054}"/>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6629243" y="5413837"/>
            <a:ext cx="904294" cy="808203"/>
          </a:xfrm>
          <a:prstGeom prst="rect">
            <a:avLst/>
          </a:prstGeom>
        </p:spPr>
      </p:pic>
      <p:pic>
        <p:nvPicPr>
          <p:cNvPr id="27" name="Picture 23">
            <a:extLst>
              <a:ext uri="{FF2B5EF4-FFF2-40B4-BE49-F238E27FC236}">
                <a16:creationId xmlns:a16="http://schemas.microsoft.com/office/drawing/2014/main" id="{F8434303-31BF-0458-32DE-F6492742B333}"/>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841843" y="5428883"/>
            <a:ext cx="873898" cy="797074"/>
          </a:xfrm>
          <a:prstGeom prst="rect">
            <a:avLst/>
          </a:prstGeom>
        </p:spPr>
      </p:pic>
      <p:pic>
        <p:nvPicPr>
          <p:cNvPr id="28" name="Picture 23" descr="Logo, company name&#10;&#10;Description automatically generated">
            <a:extLst>
              <a:ext uri="{FF2B5EF4-FFF2-40B4-BE49-F238E27FC236}">
                <a16:creationId xmlns:a16="http://schemas.microsoft.com/office/drawing/2014/main" id="{77CE564A-8D7D-1D65-43C1-6F768C55825C}"/>
              </a:ext>
            </a:extLst>
          </p:cNvPr>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a:off x="7530943" y="5406122"/>
            <a:ext cx="844769" cy="811557"/>
          </a:xfrm>
          <a:prstGeom prst="rect">
            <a:avLst/>
          </a:prstGeom>
        </p:spPr>
      </p:pic>
      <p:pic>
        <p:nvPicPr>
          <p:cNvPr id="29" name="Picture 28" descr="A picture containing chart&#10;&#10;Description automatically generated">
            <a:extLst>
              <a:ext uri="{FF2B5EF4-FFF2-40B4-BE49-F238E27FC236}">
                <a16:creationId xmlns:a16="http://schemas.microsoft.com/office/drawing/2014/main" id="{AE7580BD-B559-AB9D-1186-95BB1D1BFA7B}"/>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8331043" y="5404865"/>
            <a:ext cx="848561" cy="814036"/>
          </a:xfrm>
          <a:prstGeom prst="rect">
            <a:avLst/>
          </a:prstGeom>
        </p:spPr>
      </p:pic>
      <p:pic>
        <p:nvPicPr>
          <p:cNvPr id="33" name="Picture 33">
            <a:extLst>
              <a:ext uri="{FF2B5EF4-FFF2-40B4-BE49-F238E27FC236}">
                <a16:creationId xmlns:a16="http://schemas.microsoft.com/office/drawing/2014/main" id="{F8B3EFF8-F12C-D5B2-4B07-7F021393D5EE}"/>
              </a:ext>
            </a:extLst>
          </p:cNvPr>
          <p:cNvPicPr>
            <a:picLocks noChangeAspect="1"/>
          </p:cNvPicPr>
          <p:nvPr/>
        </p:nvPicPr>
        <p:blipFill rotWithShape="1">
          <a:blip r:embed="rId15">
            <a:extLst>
              <a:ext uri="{28A0092B-C50C-407E-A947-70E740481C1C}">
                <a14:useLocalDpi xmlns:a14="http://schemas.microsoft.com/office/drawing/2010/main"/>
              </a:ext>
            </a:extLst>
          </a:blip>
          <a:srcRect/>
          <a:stretch/>
        </p:blipFill>
        <p:spPr>
          <a:xfrm>
            <a:off x="5182132" y="1147576"/>
            <a:ext cx="621275" cy="864844"/>
          </a:xfrm>
          <a:prstGeom prst="rect">
            <a:avLst/>
          </a:prstGeom>
        </p:spPr>
      </p:pic>
      <p:sp>
        <p:nvSpPr>
          <p:cNvPr id="35" name="TextBox 34">
            <a:extLst>
              <a:ext uri="{FF2B5EF4-FFF2-40B4-BE49-F238E27FC236}">
                <a16:creationId xmlns:a16="http://schemas.microsoft.com/office/drawing/2014/main" id="{AB5D341F-357A-4511-98D4-AF0A05012973}"/>
              </a:ext>
            </a:extLst>
          </p:cNvPr>
          <p:cNvSpPr txBox="1"/>
          <p:nvPr/>
        </p:nvSpPr>
        <p:spPr>
          <a:xfrm>
            <a:off x="5793637" y="1177221"/>
            <a:ext cx="4120612" cy="800219"/>
          </a:xfrm>
          <a:prstGeom prst="rect">
            <a:avLst/>
          </a:prstGeom>
          <a:solidFill>
            <a:schemeClr val="bg1">
              <a:alpha val="6005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42CEF3"/>
                </a:solidFill>
                <a:latin typeface="Lato"/>
                <a:ea typeface="Lato"/>
                <a:cs typeface="Calibri"/>
              </a:rPr>
              <a:t>Open Air Labs</a:t>
            </a:r>
            <a:br>
              <a:rPr lang="en-US" dirty="0">
                <a:solidFill>
                  <a:srgbClr val="42CEF3"/>
                </a:solidFill>
                <a:latin typeface="Lato"/>
                <a:cs typeface="Calibri"/>
              </a:rPr>
            </a:br>
            <a:r>
              <a:rPr lang="en-US" sz="1400" dirty="0">
                <a:solidFill>
                  <a:srgbClr val="42CEF3"/>
                </a:solidFill>
                <a:latin typeface="Lato"/>
                <a:ea typeface="Lato"/>
                <a:cs typeface="Calibri"/>
              </a:rPr>
              <a:t>Austria, Finland, Germany, Greece, Ireland, Italy, Scotland (UK), Australia, China, Hong Kong (China)</a:t>
            </a:r>
          </a:p>
        </p:txBody>
      </p:sp>
    </p:spTree>
    <p:extLst>
      <p:ext uri="{BB962C8B-B14F-4D97-AF65-F5344CB8AC3E}">
        <p14:creationId xmlns:p14="http://schemas.microsoft.com/office/powerpoint/2010/main" val="3754210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4. Assess needs and requirements for the OAL</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20</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2" name="Immagine 5">
            <a:extLst>
              <a:ext uri="{FF2B5EF4-FFF2-40B4-BE49-F238E27FC236}">
                <a16:creationId xmlns:a16="http://schemas.microsoft.com/office/drawing/2014/main" id="{5093E09B-2C32-6D22-4C07-DC96D16B5330}"/>
              </a:ext>
            </a:extLst>
          </p:cNvPr>
          <p:cNvPicPr>
            <a:picLocks noChangeAspect="1"/>
          </p:cNvPicPr>
          <p:nvPr/>
        </p:nvPicPr>
        <p:blipFill>
          <a:blip r:embed="rId5"/>
          <a:stretch>
            <a:fillRect/>
          </a:stretch>
        </p:blipFill>
        <p:spPr>
          <a:xfrm>
            <a:off x="483637" y="2506721"/>
            <a:ext cx="7001263" cy="2945766"/>
          </a:xfrm>
          <a:prstGeom prst="rect">
            <a:avLst/>
          </a:prstGeom>
        </p:spPr>
      </p:pic>
      <p:sp>
        <p:nvSpPr>
          <p:cNvPr id="6" name="CasellaDiTesto 5">
            <a:extLst>
              <a:ext uri="{FF2B5EF4-FFF2-40B4-BE49-F238E27FC236}">
                <a16:creationId xmlns:a16="http://schemas.microsoft.com/office/drawing/2014/main" id="{00AF63EE-0A9B-19A0-93C1-6944262C64EC}"/>
              </a:ext>
            </a:extLst>
          </p:cNvPr>
          <p:cNvSpPr txBox="1"/>
          <p:nvPr/>
        </p:nvSpPr>
        <p:spPr>
          <a:xfrm>
            <a:off x="7320448" y="2603047"/>
            <a:ext cx="3497424"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sz="1600" b="1">
                <a:solidFill>
                  <a:srgbClr val="FF0000"/>
                </a:solidFill>
                <a:latin typeface="Lato"/>
                <a:ea typeface="Lato"/>
                <a:cs typeface="Lato"/>
              </a:rPr>
              <a:t>ENGAGE: </a:t>
            </a:r>
            <a:r>
              <a:rPr lang="en-GB" sz="1600">
                <a:latin typeface="Lato"/>
                <a:ea typeface="Lato"/>
                <a:cs typeface="Lato"/>
              </a:rPr>
              <a:t>they are essential for a successful project</a:t>
            </a:r>
          </a:p>
          <a:p>
            <a:pPr algn="just"/>
            <a:r>
              <a:rPr lang="en-GB" sz="1600" b="1">
                <a:solidFill>
                  <a:schemeClr val="accent6"/>
                </a:solidFill>
                <a:latin typeface="Lato"/>
                <a:ea typeface="Lato"/>
                <a:cs typeface="Lato"/>
              </a:rPr>
              <a:t>KEEP SATISFIED</a:t>
            </a:r>
            <a:r>
              <a:rPr lang="en-GB" sz="1600">
                <a:latin typeface="Lato"/>
                <a:ea typeface="Lato"/>
                <a:cs typeface="Lato"/>
              </a:rPr>
              <a:t>:  they can hinder/derail the project</a:t>
            </a:r>
          </a:p>
          <a:p>
            <a:pPr algn="just"/>
            <a:r>
              <a:rPr lang="en-GB" sz="1600" b="1">
                <a:solidFill>
                  <a:srgbClr val="34C4F2"/>
                </a:solidFill>
                <a:latin typeface="Lato"/>
                <a:ea typeface="Lato"/>
                <a:cs typeface="Lato"/>
              </a:rPr>
              <a:t>KEEP INFORMED: </a:t>
            </a:r>
            <a:r>
              <a:rPr lang="en-GB" sz="1600">
                <a:latin typeface="Lato"/>
                <a:ea typeface="Lato"/>
                <a:cs typeface="Lato"/>
              </a:rPr>
              <a:t>they can create high influence.</a:t>
            </a:r>
          </a:p>
          <a:p>
            <a:pPr algn="just"/>
            <a:r>
              <a:rPr lang="en-GB" sz="1600" b="1">
                <a:solidFill>
                  <a:schemeClr val="accent4"/>
                </a:solidFill>
                <a:latin typeface="Lato"/>
                <a:ea typeface="Lato"/>
                <a:cs typeface="Lato"/>
              </a:rPr>
              <a:t>MONITOR: </a:t>
            </a:r>
            <a:r>
              <a:rPr lang="en-GB" sz="1600">
                <a:latin typeface="Lato"/>
                <a:ea typeface="Lato"/>
                <a:cs typeface="Lato"/>
              </a:rPr>
              <a:t>they can become more powerful and affect the project in the future.</a:t>
            </a:r>
          </a:p>
        </p:txBody>
      </p:sp>
      <p:sp>
        <p:nvSpPr>
          <p:cNvPr id="8" name="CasellaDiTesto 3">
            <a:extLst>
              <a:ext uri="{FF2B5EF4-FFF2-40B4-BE49-F238E27FC236}">
                <a16:creationId xmlns:a16="http://schemas.microsoft.com/office/drawing/2014/main" id="{B853FE96-B101-6C46-96E7-2815A6EEF38A}"/>
              </a:ext>
            </a:extLst>
          </p:cNvPr>
          <p:cNvSpPr txBox="1"/>
          <p:nvPr/>
        </p:nvSpPr>
        <p:spPr>
          <a:xfrm>
            <a:off x="7535367" y="1211958"/>
            <a:ext cx="3497424"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endParaRPr lang="it-IT" sz="2800">
              <a:solidFill>
                <a:srgbClr val="34C4F2"/>
              </a:solidFill>
              <a:latin typeface="Arial" panose="020B0604020202020204" pitchFamily="34" charset="0"/>
              <a:cs typeface="Arial" panose="020B0604020202020204" pitchFamily="34" charset="0"/>
            </a:endParaRPr>
          </a:p>
          <a:p>
            <a:pPr algn="r"/>
            <a:endParaRPr lang="it-IT" sz="2800" b="1">
              <a:ea typeface="+mn-lt"/>
              <a:cs typeface="+mn-lt"/>
            </a:endParaRPr>
          </a:p>
          <a:p>
            <a:pPr algn="r"/>
            <a:endParaRPr lang="it-IT" sz="2800" b="1">
              <a:cs typeface="Calibri"/>
            </a:endParaRPr>
          </a:p>
          <a:p>
            <a:pPr algn="r"/>
            <a:endParaRPr lang="it-IT" sz="2800" b="1">
              <a:cs typeface="Calibri"/>
            </a:endParaRPr>
          </a:p>
        </p:txBody>
      </p:sp>
      <p:sp>
        <p:nvSpPr>
          <p:cNvPr id="4" name="TextBox 3">
            <a:extLst>
              <a:ext uri="{FF2B5EF4-FFF2-40B4-BE49-F238E27FC236}">
                <a16:creationId xmlns:a16="http://schemas.microsoft.com/office/drawing/2014/main" id="{61F0B7FF-C57F-550A-AD26-0A0A936D10B8}"/>
              </a:ext>
            </a:extLst>
          </p:cNvPr>
          <p:cNvSpPr txBox="1"/>
          <p:nvPr/>
        </p:nvSpPr>
        <p:spPr>
          <a:xfrm>
            <a:off x="559520" y="1121094"/>
            <a:ext cx="10675766" cy="10310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fi-FI" sz="1300" b="1">
              <a:solidFill>
                <a:srgbClr val="00A7E2"/>
              </a:solidFill>
              <a:latin typeface="Lato"/>
              <a:ea typeface="Lato"/>
              <a:cs typeface="Arial"/>
            </a:endParaRPr>
          </a:p>
          <a:p>
            <a:pPr marL="285750" indent="-285750">
              <a:buClr>
                <a:srgbClr val="00A7E2"/>
              </a:buClr>
              <a:buFont typeface="Arial"/>
              <a:buChar char="•"/>
            </a:pPr>
            <a:r>
              <a:rPr lang="it-IT" sz="2000" err="1">
                <a:latin typeface="Lato"/>
                <a:ea typeface="+mn-lt"/>
                <a:cs typeface="Arial"/>
              </a:rPr>
              <a:t>Prioritizing</a:t>
            </a:r>
            <a:r>
              <a:rPr lang="it-IT" sz="2000">
                <a:latin typeface="Lato"/>
                <a:ea typeface="+mn-lt"/>
                <a:cs typeface="Arial"/>
              </a:rPr>
              <a:t> OPERANDUM stakeholders </a:t>
            </a:r>
            <a:r>
              <a:rPr lang="it-IT" sz="2000" err="1">
                <a:latin typeface="Lato"/>
                <a:ea typeface="+mn-lt"/>
                <a:cs typeface="Arial"/>
              </a:rPr>
              <a:t>using</a:t>
            </a:r>
            <a:r>
              <a:rPr lang="it-IT" sz="2000">
                <a:latin typeface="Lato"/>
                <a:ea typeface="+mn-lt"/>
                <a:cs typeface="Arial"/>
              </a:rPr>
              <a:t> the Power-</a:t>
            </a:r>
            <a:r>
              <a:rPr lang="it-IT" sz="2000" err="1">
                <a:latin typeface="Lato"/>
                <a:ea typeface="+mn-lt"/>
                <a:cs typeface="Arial"/>
              </a:rPr>
              <a:t>Interest</a:t>
            </a:r>
            <a:r>
              <a:rPr lang="it-IT" sz="2000">
                <a:latin typeface="Lato"/>
                <a:ea typeface="+mn-lt"/>
                <a:cs typeface="Arial"/>
              </a:rPr>
              <a:t> </a:t>
            </a:r>
            <a:r>
              <a:rPr lang="it-IT" sz="2000" err="1">
                <a:latin typeface="Lato"/>
                <a:ea typeface="+mn-lt"/>
                <a:cs typeface="Arial"/>
              </a:rPr>
              <a:t>matrix</a:t>
            </a:r>
            <a:endParaRPr lang="it-IT" err="1">
              <a:latin typeface="Lato"/>
              <a:cs typeface="Calibri" panose="020F0502020204030204"/>
            </a:endParaRPr>
          </a:p>
          <a:p>
            <a:pPr>
              <a:buClr>
                <a:srgbClr val="00A7E2"/>
              </a:buClr>
            </a:pPr>
            <a:br>
              <a:rPr lang="fi-FI" sz="1400">
                <a:latin typeface="Lato"/>
                <a:ea typeface="Lato"/>
                <a:cs typeface="Lato"/>
              </a:rPr>
            </a:br>
            <a:endParaRPr lang="fi-FI" sz="1400">
              <a:latin typeface="Lato"/>
              <a:ea typeface="Lato"/>
              <a:cs typeface="Lato"/>
            </a:endParaRPr>
          </a:p>
        </p:txBody>
      </p:sp>
      <p:sp>
        <p:nvSpPr>
          <p:cNvPr id="5" name="Rectangle 4">
            <a:extLst>
              <a:ext uri="{FF2B5EF4-FFF2-40B4-BE49-F238E27FC236}">
                <a16:creationId xmlns:a16="http://schemas.microsoft.com/office/drawing/2014/main" id="{FA4F2AAD-AC42-3F39-A243-5B2C8F4741CA}"/>
              </a:ext>
            </a:extLst>
          </p:cNvPr>
          <p:cNvSpPr/>
          <p:nvPr/>
        </p:nvSpPr>
        <p:spPr>
          <a:xfrm>
            <a:off x="7286625" y="2600325"/>
            <a:ext cx="3571875" cy="23717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9966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Assess needs and requirements for the OAL </a:t>
            </a:r>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21</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1" name="TextBox 10">
            <a:extLst>
              <a:ext uri="{FF2B5EF4-FFF2-40B4-BE49-F238E27FC236}">
                <a16:creationId xmlns:a16="http://schemas.microsoft.com/office/drawing/2014/main" id="{DE3FDE6E-F3B8-492B-4532-69DF15FED95A}"/>
              </a:ext>
            </a:extLst>
          </p:cNvPr>
          <p:cNvSpPr txBox="1"/>
          <p:nvPr/>
        </p:nvSpPr>
        <p:spPr>
          <a:xfrm>
            <a:off x="971549" y="1000125"/>
            <a:ext cx="180975" cy="3619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13" name="TextBox 12">
            <a:extLst>
              <a:ext uri="{FF2B5EF4-FFF2-40B4-BE49-F238E27FC236}">
                <a16:creationId xmlns:a16="http://schemas.microsoft.com/office/drawing/2014/main" id="{3DB00E06-813E-8B39-6577-1C0BF45FF010}"/>
              </a:ext>
            </a:extLst>
          </p:cNvPr>
          <p:cNvSpPr txBox="1"/>
          <p:nvPr/>
        </p:nvSpPr>
        <p:spPr>
          <a:xfrm>
            <a:off x="443800" y="3027840"/>
            <a:ext cx="334114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i="1" dirty="0">
                <a:latin typeface="Lato"/>
                <a:ea typeface="Lato"/>
                <a:cs typeface="Calibri"/>
              </a:rPr>
              <a:t>What happens if we need permission from the local authority to proceed with the </a:t>
            </a:r>
            <a:r>
              <a:rPr lang="en-US" i="1" dirty="0" err="1">
                <a:latin typeface="Lato"/>
                <a:ea typeface="Lato"/>
                <a:cs typeface="Calibri"/>
              </a:rPr>
              <a:t>NbS</a:t>
            </a:r>
            <a:r>
              <a:rPr lang="en-US" i="1" dirty="0">
                <a:latin typeface="Lato"/>
                <a:ea typeface="Lato"/>
                <a:cs typeface="Calibri"/>
              </a:rPr>
              <a:t> implementation?</a:t>
            </a:r>
            <a:endParaRPr lang="en-US" i="1" dirty="0">
              <a:latin typeface="Lato"/>
              <a:ea typeface="Lato"/>
              <a:cs typeface="Lato"/>
            </a:endParaRPr>
          </a:p>
        </p:txBody>
      </p:sp>
      <p:pic>
        <p:nvPicPr>
          <p:cNvPr id="4" name="Immagine 5">
            <a:extLst>
              <a:ext uri="{FF2B5EF4-FFF2-40B4-BE49-F238E27FC236}">
                <a16:creationId xmlns:a16="http://schemas.microsoft.com/office/drawing/2014/main" id="{E157E1C3-65B4-4C0B-7787-93F855B52DA0}"/>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3784945" y="2232196"/>
            <a:ext cx="8183114" cy="3592800"/>
          </a:xfrm>
          <a:prstGeom prst="rect">
            <a:avLst/>
          </a:prstGeom>
        </p:spPr>
      </p:pic>
      <p:pic>
        <p:nvPicPr>
          <p:cNvPr id="8" name="Picture 7" descr="Diagram&#10;&#10;Description automatically generated">
            <a:extLst>
              <a:ext uri="{FF2B5EF4-FFF2-40B4-BE49-F238E27FC236}">
                <a16:creationId xmlns:a16="http://schemas.microsoft.com/office/drawing/2014/main" id="{E64CF337-D347-FEC2-254B-D0D8D2AE326F}"/>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5919431" y="2413853"/>
            <a:ext cx="919261" cy="926335"/>
          </a:xfrm>
          <a:prstGeom prst="ellipse">
            <a:avLst/>
          </a:prstGeom>
        </p:spPr>
      </p:pic>
      <p:pic>
        <p:nvPicPr>
          <p:cNvPr id="15" name="Picture 14" descr="Diagram&#10;&#10;Description automatically generated">
            <a:extLst>
              <a:ext uri="{FF2B5EF4-FFF2-40B4-BE49-F238E27FC236}">
                <a16:creationId xmlns:a16="http://schemas.microsoft.com/office/drawing/2014/main" id="{EE0CF3FF-3F4A-3198-9DAA-BB0A5303F02A}"/>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8914313" y="2419360"/>
            <a:ext cx="919261" cy="926335"/>
          </a:xfrm>
          <a:prstGeom prst="ellipse">
            <a:avLst/>
          </a:prstGeom>
        </p:spPr>
      </p:pic>
      <p:sp>
        <p:nvSpPr>
          <p:cNvPr id="2" name="Arrow: Down 13">
            <a:extLst>
              <a:ext uri="{FF2B5EF4-FFF2-40B4-BE49-F238E27FC236}">
                <a16:creationId xmlns:a16="http://schemas.microsoft.com/office/drawing/2014/main" id="{5F2B9F22-76D5-ED55-957E-15C15D49F94A}"/>
              </a:ext>
            </a:extLst>
          </p:cNvPr>
          <p:cNvSpPr/>
          <p:nvPr/>
        </p:nvSpPr>
        <p:spPr>
          <a:xfrm rot="16200000">
            <a:off x="7762078" y="1540309"/>
            <a:ext cx="228849" cy="2288128"/>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asellaDiTesto 9">
            <a:extLst>
              <a:ext uri="{FF2B5EF4-FFF2-40B4-BE49-F238E27FC236}">
                <a16:creationId xmlns:a16="http://schemas.microsoft.com/office/drawing/2014/main" id="{1208A7AB-D38C-7878-0E7E-1BCBEF1BD671}"/>
              </a:ext>
            </a:extLst>
          </p:cNvPr>
          <p:cNvSpPr txBox="1"/>
          <p:nvPr/>
        </p:nvSpPr>
        <p:spPr>
          <a:xfrm>
            <a:off x="5997316" y="2032976"/>
            <a:ext cx="3941338"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1600" b="1" dirty="0">
                <a:solidFill>
                  <a:srgbClr val="00B050"/>
                </a:solidFill>
                <a:latin typeface="Lato"/>
                <a:ea typeface="Lato"/>
                <a:cs typeface="Calibri"/>
              </a:rPr>
              <a:t>Increase their interest!</a:t>
            </a:r>
            <a:endParaRPr lang="en-US" sz="2000" b="1" dirty="0">
              <a:solidFill>
                <a:srgbClr val="00B050"/>
              </a:solidFill>
            </a:endParaRPr>
          </a:p>
        </p:txBody>
      </p:sp>
    </p:spTree>
    <p:extLst>
      <p:ext uri="{BB962C8B-B14F-4D97-AF65-F5344CB8AC3E}">
        <p14:creationId xmlns:p14="http://schemas.microsoft.com/office/powerpoint/2010/main" val="50200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p:bldP spid="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CasellaDiTesto 2">
            <a:extLst>
              <a:ext uri="{FF2B5EF4-FFF2-40B4-BE49-F238E27FC236}">
                <a16:creationId xmlns:a16="http://schemas.microsoft.com/office/drawing/2014/main" id="{11EBD6F3-A189-CA57-70E6-BE8BC252084E}"/>
              </a:ext>
            </a:extLst>
          </p:cNvPr>
          <p:cNvSpPr txBox="1"/>
          <p:nvPr/>
        </p:nvSpPr>
        <p:spPr>
          <a:xfrm>
            <a:off x="111243" y="1000247"/>
            <a:ext cx="4084707" cy="24622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1100" b="1">
                <a:solidFill>
                  <a:srgbClr val="92D050"/>
                </a:solidFill>
                <a:latin typeface="Lato"/>
                <a:ea typeface="+mn-lt"/>
                <a:cs typeface="+mn-lt"/>
              </a:rPr>
              <a:t>REASONS FOR ENGAGEMENT</a:t>
            </a:r>
            <a:endParaRPr lang="it-IT" sz="1100">
              <a:solidFill>
                <a:srgbClr val="92D050"/>
              </a:solidFill>
              <a:latin typeface="Lato"/>
              <a:ea typeface="Lato"/>
              <a:cs typeface="Arial"/>
            </a:endParaRPr>
          </a:p>
          <a:p>
            <a:pPr marL="171450" indent="-171450">
              <a:buFont typeface="Arial"/>
              <a:buChar char="•"/>
            </a:pPr>
            <a:r>
              <a:rPr lang="it-IT" sz="1100" err="1">
                <a:latin typeface="Lato"/>
                <a:ea typeface="+mn-lt"/>
                <a:cs typeface="+mn-lt"/>
              </a:rPr>
              <a:t>Developing</a:t>
            </a:r>
            <a:r>
              <a:rPr lang="it-IT" sz="1100">
                <a:latin typeface="Lato"/>
                <a:ea typeface="+mn-lt"/>
                <a:cs typeface="+mn-lt"/>
              </a:rPr>
              <a:t> </a:t>
            </a:r>
            <a:r>
              <a:rPr lang="it-IT" sz="1100" b="1" err="1">
                <a:latin typeface="Lato"/>
                <a:ea typeface="+mn-lt"/>
                <a:cs typeface="+mn-lt"/>
              </a:rPr>
              <a:t>synergies</a:t>
            </a:r>
            <a:endParaRPr lang="it-IT" sz="1100">
              <a:latin typeface="Lato"/>
              <a:ea typeface="Lato"/>
              <a:cs typeface="Arial"/>
            </a:endParaRPr>
          </a:p>
          <a:p>
            <a:pPr marL="171450" indent="-171450">
              <a:buFont typeface="Arial"/>
              <a:buChar char="•"/>
            </a:pPr>
            <a:r>
              <a:rPr lang="it-IT" sz="1100" b="1" err="1">
                <a:latin typeface="Lato"/>
                <a:ea typeface="+mn-lt"/>
                <a:cs typeface="+mn-lt"/>
              </a:rPr>
              <a:t>Experimental</a:t>
            </a:r>
            <a:r>
              <a:rPr lang="it-IT" sz="1100" b="1">
                <a:latin typeface="Lato"/>
                <a:ea typeface="+mn-lt"/>
                <a:cs typeface="+mn-lt"/>
              </a:rPr>
              <a:t> data on the area of </a:t>
            </a:r>
            <a:r>
              <a:rPr lang="it-IT" sz="1100" b="1" err="1">
                <a:latin typeface="Lato"/>
                <a:ea typeface="+mn-lt"/>
                <a:cs typeface="+mn-lt"/>
              </a:rPr>
              <a:t>interest</a:t>
            </a:r>
            <a:r>
              <a:rPr lang="it-IT" sz="1100">
                <a:latin typeface="Lato"/>
                <a:ea typeface="+mn-lt"/>
                <a:cs typeface="+mn-lt"/>
              </a:rPr>
              <a:t>. </a:t>
            </a:r>
            <a:endParaRPr lang="it-IT" sz="1100">
              <a:ea typeface="+mn-lt"/>
              <a:cs typeface="+mn-lt"/>
            </a:endParaRPr>
          </a:p>
          <a:p>
            <a:pPr marL="171450" indent="-171450">
              <a:buFont typeface="Arial"/>
              <a:buChar char="•"/>
            </a:pPr>
            <a:r>
              <a:rPr lang="it-IT" sz="1100" b="1">
                <a:latin typeface="Lato"/>
                <a:ea typeface="+mn-lt"/>
                <a:cs typeface="+mn-lt"/>
              </a:rPr>
              <a:t>Collaborate </a:t>
            </a:r>
            <a:r>
              <a:rPr lang="it-IT" sz="1100">
                <a:latin typeface="Lato"/>
                <a:ea typeface="+mn-lt"/>
                <a:cs typeface="+mn-lt"/>
              </a:rPr>
              <a:t>in </a:t>
            </a:r>
            <a:r>
              <a:rPr lang="it-IT" sz="1100" err="1">
                <a:latin typeface="Lato"/>
                <a:ea typeface="+mn-lt"/>
                <a:cs typeface="+mn-lt"/>
              </a:rPr>
              <a:t>developing</a:t>
            </a:r>
            <a:r>
              <a:rPr lang="it-IT" sz="1100">
                <a:latin typeface="Lato"/>
                <a:ea typeface="+mn-lt"/>
                <a:cs typeface="+mn-lt"/>
              </a:rPr>
              <a:t> technical standards and guidelines</a:t>
            </a:r>
            <a:endParaRPr lang="it-IT" sz="1100" b="1">
              <a:latin typeface="Lato"/>
              <a:ea typeface="+mn-lt"/>
              <a:cs typeface="+mn-lt"/>
            </a:endParaRPr>
          </a:p>
          <a:p>
            <a:endParaRPr lang="it-IT" sz="1100" b="1">
              <a:latin typeface="Lato"/>
              <a:ea typeface="+mn-lt"/>
              <a:cs typeface="+mn-lt"/>
            </a:endParaRPr>
          </a:p>
          <a:p>
            <a:r>
              <a:rPr lang="it-IT" sz="1100" b="1">
                <a:solidFill>
                  <a:srgbClr val="92D050"/>
                </a:solidFill>
                <a:latin typeface="Lato"/>
                <a:ea typeface="+mn-lt"/>
                <a:cs typeface="+mn-lt"/>
              </a:rPr>
              <a:t>NEEDS AND REQUIREMENTS</a:t>
            </a:r>
            <a:endParaRPr lang="it-IT" sz="1100">
              <a:solidFill>
                <a:srgbClr val="92D050"/>
              </a:solidFill>
              <a:latin typeface="Lato"/>
              <a:ea typeface="Lato"/>
              <a:cs typeface="Calibri"/>
            </a:endParaRPr>
          </a:p>
          <a:p>
            <a:pPr marL="171450" indent="-171450">
              <a:buFont typeface="Arial"/>
              <a:buChar char="•"/>
            </a:pPr>
            <a:r>
              <a:rPr lang="it-IT" sz="1100" err="1">
                <a:latin typeface="Lato"/>
                <a:ea typeface="+mn-lt"/>
                <a:cs typeface="+mn-lt"/>
              </a:rPr>
              <a:t>Exchanges</a:t>
            </a:r>
            <a:r>
              <a:rPr lang="it-IT" sz="1100">
                <a:latin typeface="Lato"/>
                <a:ea typeface="+mn-lt"/>
                <a:cs typeface="+mn-lt"/>
              </a:rPr>
              <a:t> of </a:t>
            </a:r>
            <a:r>
              <a:rPr lang="it-IT" sz="1100" b="1" err="1">
                <a:latin typeface="Lato"/>
                <a:ea typeface="+mn-lt"/>
                <a:cs typeface="+mn-lt"/>
              </a:rPr>
              <a:t>scientific</a:t>
            </a:r>
            <a:r>
              <a:rPr lang="it-IT" sz="1100" b="1">
                <a:latin typeface="Lato"/>
                <a:ea typeface="+mn-lt"/>
                <a:cs typeface="+mn-lt"/>
              </a:rPr>
              <a:t> knowledge </a:t>
            </a:r>
            <a:endParaRPr lang="it-IT" sz="1100">
              <a:solidFill>
                <a:srgbClr val="34C4F2"/>
              </a:solidFill>
              <a:latin typeface="Lato"/>
              <a:ea typeface="+mn-lt"/>
              <a:cs typeface="+mn-lt"/>
            </a:endParaRPr>
          </a:p>
          <a:p>
            <a:endParaRPr lang="it-IT" sz="1100">
              <a:solidFill>
                <a:srgbClr val="34C4F2"/>
              </a:solidFill>
              <a:latin typeface="Lato"/>
              <a:ea typeface="+mn-lt"/>
              <a:cs typeface="+mn-lt"/>
            </a:endParaRPr>
          </a:p>
          <a:p>
            <a:r>
              <a:rPr lang="it-IT" sz="1100" b="1">
                <a:solidFill>
                  <a:srgbClr val="92D050"/>
                </a:solidFill>
                <a:latin typeface="Lato"/>
                <a:ea typeface="+mn-lt"/>
                <a:cs typeface="+mn-lt"/>
              </a:rPr>
              <a:t>EXPECTATIONS</a:t>
            </a:r>
          </a:p>
          <a:p>
            <a:pPr marL="171450" indent="-171450">
              <a:buFont typeface="Arial"/>
              <a:buChar char="•"/>
            </a:pPr>
            <a:r>
              <a:rPr lang="it-IT" sz="1100">
                <a:latin typeface="Lato"/>
                <a:ea typeface="+mn-lt"/>
                <a:cs typeface="+mn-lt"/>
              </a:rPr>
              <a:t>New </a:t>
            </a:r>
            <a:r>
              <a:rPr lang="it-IT" sz="1100" err="1">
                <a:latin typeface="Lato"/>
                <a:ea typeface="+mn-lt"/>
                <a:cs typeface="+mn-lt"/>
              </a:rPr>
              <a:t>scientific</a:t>
            </a:r>
            <a:r>
              <a:rPr lang="it-IT" sz="1100">
                <a:latin typeface="Lato"/>
                <a:ea typeface="+mn-lt"/>
                <a:cs typeface="+mn-lt"/>
              </a:rPr>
              <a:t> </a:t>
            </a:r>
            <a:r>
              <a:rPr lang="it-IT" sz="1100" b="1">
                <a:latin typeface="Lato"/>
                <a:ea typeface="+mn-lt"/>
                <a:cs typeface="+mn-lt"/>
              </a:rPr>
              <a:t>knowledge on </a:t>
            </a:r>
            <a:r>
              <a:rPr lang="it-IT" sz="1100" b="1" err="1">
                <a:latin typeface="Lato"/>
                <a:ea typeface="+mn-lt"/>
                <a:cs typeface="+mn-lt"/>
              </a:rPr>
              <a:t>environment</a:t>
            </a:r>
            <a:r>
              <a:rPr lang="it-IT" sz="1100" b="1">
                <a:latin typeface="Lato"/>
                <a:ea typeface="+mn-lt"/>
                <a:cs typeface="+mn-lt"/>
              </a:rPr>
              <a:t> </a:t>
            </a:r>
            <a:endParaRPr lang="it-IT" sz="1100">
              <a:latin typeface="Lato"/>
              <a:ea typeface="Lato"/>
              <a:cs typeface="Calibri"/>
            </a:endParaRPr>
          </a:p>
          <a:p>
            <a:pPr marL="171450" indent="-171450">
              <a:buFont typeface="Arial"/>
              <a:buChar char="•"/>
            </a:pPr>
            <a:r>
              <a:rPr lang="it-IT" sz="1100">
                <a:latin typeface="Lato"/>
                <a:ea typeface="+mn-lt"/>
                <a:cs typeface="+mn-lt"/>
              </a:rPr>
              <a:t>New </a:t>
            </a:r>
            <a:r>
              <a:rPr lang="it-IT" sz="1100" b="1">
                <a:latin typeface="Lato"/>
                <a:ea typeface="+mn-lt"/>
                <a:cs typeface="+mn-lt"/>
              </a:rPr>
              <a:t>knowledge on </a:t>
            </a:r>
            <a:r>
              <a:rPr lang="it-IT" sz="1100" b="1" err="1">
                <a:latin typeface="Lato"/>
                <a:ea typeface="+mn-lt"/>
                <a:cs typeface="+mn-lt"/>
              </a:rPr>
              <a:t>socio-economic</a:t>
            </a:r>
            <a:r>
              <a:rPr lang="it-IT" sz="1100" b="1">
                <a:latin typeface="Lato"/>
                <a:ea typeface="+mn-lt"/>
                <a:cs typeface="+mn-lt"/>
              </a:rPr>
              <a:t> </a:t>
            </a:r>
            <a:r>
              <a:rPr lang="it-IT" sz="1100" b="1" err="1">
                <a:latin typeface="Lato"/>
                <a:ea typeface="+mn-lt"/>
                <a:cs typeface="+mn-lt"/>
              </a:rPr>
              <a:t>issues</a:t>
            </a:r>
            <a:r>
              <a:rPr lang="it-IT" sz="1100" b="1">
                <a:latin typeface="Lato"/>
                <a:ea typeface="+mn-lt"/>
                <a:cs typeface="+mn-lt"/>
              </a:rPr>
              <a:t> and </a:t>
            </a:r>
            <a:r>
              <a:rPr lang="it-IT" sz="1100" b="1" err="1">
                <a:latin typeface="Lato"/>
                <a:ea typeface="+mn-lt"/>
                <a:cs typeface="+mn-lt"/>
              </a:rPr>
              <a:t>participatory</a:t>
            </a:r>
            <a:r>
              <a:rPr lang="it-IT" sz="1100" b="1">
                <a:latin typeface="Lato"/>
                <a:ea typeface="+mn-lt"/>
                <a:cs typeface="+mn-lt"/>
              </a:rPr>
              <a:t> </a:t>
            </a:r>
            <a:r>
              <a:rPr lang="it-IT" sz="1100" b="1" err="1">
                <a:latin typeface="Lato"/>
                <a:ea typeface="+mn-lt"/>
                <a:cs typeface="+mn-lt"/>
              </a:rPr>
              <a:t>methods</a:t>
            </a:r>
            <a:r>
              <a:rPr lang="it-IT" sz="1100" b="1">
                <a:latin typeface="Lato"/>
                <a:ea typeface="+mn-lt"/>
                <a:cs typeface="+mn-lt"/>
              </a:rPr>
              <a:t> </a:t>
            </a:r>
            <a:endParaRPr lang="it-IT" sz="1100">
              <a:latin typeface="Lato"/>
              <a:ea typeface="+mn-lt"/>
              <a:cs typeface="+mn-lt"/>
            </a:endParaRPr>
          </a:p>
          <a:p>
            <a:pPr marL="171450" indent="-171450">
              <a:buFont typeface="Arial"/>
              <a:buChar char="•"/>
            </a:pPr>
            <a:r>
              <a:rPr lang="it-IT" sz="1100">
                <a:latin typeface="Lato"/>
                <a:ea typeface="+mn-lt"/>
                <a:cs typeface="+mn-lt"/>
              </a:rPr>
              <a:t>Scientific </a:t>
            </a:r>
            <a:r>
              <a:rPr lang="it-IT" sz="1100" err="1">
                <a:latin typeface="Lato"/>
                <a:ea typeface="+mn-lt"/>
                <a:cs typeface="+mn-lt"/>
              </a:rPr>
              <a:t>publications</a:t>
            </a:r>
            <a:r>
              <a:rPr lang="it-IT" sz="1100">
                <a:latin typeface="Lato"/>
                <a:ea typeface="+mn-lt"/>
                <a:cs typeface="+mn-lt"/>
              </a:rPr>
              <a:t>, </a:t>
            </a:r>
            <a:r>
              <a:rPr lang="it-IT" sz="1100" err="1">
                <a:latin typeface="Lato"/>
                <a:ea typeface="+mn-lt"/>
                <a:cs typeface="+mn-lt"/>
              </a:rPr>
              <a:t>broaden</a:t>
            </a:r>
            <a:r>
              <a:rPr lang="it-IT" sz="1100">
                <a:latin typeface="Lato"/>
                <a:ea typeface="+mn-lt"/>
                <a:cs typeface="+mn-lt"/>
              </a:rPr>
              <a:t> </a:t>
            </a:r>
            <a:r>
              <a:rPr lang="it-IT" sz="1100" b="1">
                <a:latin typeface="Lato"/>
                <a:ea typeface="+mn-lt"/>
                <a:cs typeface="+mn-lt"/>
              </a:rPr>
              <a:t>networks</a:t>
            </a:r>
            <a:r>
              <a:rPr lang="it-IT" sz="1100">
                <a:latin typeface="Lato"/>
                <a:ea typeface="+mn-lt"/>
                <a:cs typeface="+mn-lt"/>
              </a:rPr>
              <a:t>, follow-up </a:t>
            </a:r>
            <a:r>
              <a:rPr lang="it-IT" sz="1100" err="1">
                <a:latin typeface="Lato"/>
                <a:ea typeface="+mn-lt"/>
                <a:cs typeface="+mn-lt"/>
              </a:rPr>
              <a:t>research</a:t>
            </a:r>
            <a:r>
              <a:rPr lang="it-IT" sz="1100">
                <a:latin typeface="Lato"/>
                <a:ea typeface="+mn-lt"/>
                <a:cs typeface="+mn-lt"/>
              </a:rPr>
              <a:t> </a:t>
            </a:r>
            <a:r>
              <a:rPr lang="it-IT" sz="1100" err="1">
                <a:latin typeface="Lato"/>
                <a:ea typeface="+mn-lt"/>
                <a:cs typeface="+mn-lt"/>
              </a:rPr>
              <a:t>grants</a:t>
            </a:r>
            <a:r>
              <a:rPr lang="it-IT" sz="1100">
                <a:latin typeface="Lato"/>
                <a:ea typeface="+mn-lt"/>
                <a:cs typeface="+mn-lt"/>
              </a:rPr>
              <a:t> </a:t>
            </a:r>
            <a:endParaRPr lang="it-IT" sz="1100">
              <a:latin typeface="Lato"/>
              <a:ea typeface="Lato"/>
              <a:cs typeface="Calibri" panose="020F0502020204030204"/>
            </a:endParaRPr>
          </a:p>
        </p:txBody>
      </p:sp>
      <p:sp>
        <p:nvSpPr>
          <p:cNvPr id="6" name="CasellaDiTesto 2">
            <a:extLst>
              <a:ext uri="{FF2B5EF4-FFF2-40B4-BE49-F238E27FC236}">
                <a16:creationId xmlns:a16="http://schemas.microsoft.com/office/drawing/2014/main" id="{92F93244-B265-6D22-F639-6E33429E6666}"/>
              </a:ext>
            </a:extLst>
          </p:cNvPr>
          <p:cNvSpPr txBox="1"/>
          <p:nvPr/>
        </p:nvSpPr>
        <p:spPr>
          <a:xfrm>
            <a:off x="8487353" y="3658079"/>
            <a:ext cx="3760182" cy="27817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algn="just">
              <a:defRPr sz="1000" b="1">
                <a:latin typeface="Arial"/>
                <a:ea typeface="+mn-lt"/>
                <a:cs typeface="+mn-lt"/>
              </a:defRPr>
            </a:lvl1pPr>
          </a:lstStyle>
          <a:p>
            <a:pPr algn="l"/>
            <a:r>
              <a:rPr lang="it-IT" sz="1100">
                <a:solidFill>
                  <a:srgbClr val="00B050"/>
                </a:solidFill>
                <a:latin typeface="Lato"/>
              </a:rPr>
              <a:t>REASONS FOR ENGAGEMENT</a:t>
            </a:r>
            <a:endParaRPr lang="en-US"/>
          </a:p>
          <a:p>
            <a:pPr marL="171450" indent="-171450" algn="l">
              <a:buFont typeface="Arial"/>
              <a:buChar char="•"/>
            </a:pPr>
            <a:r>
              <a:rPr lang="it-IT" sz="1100" b="0">
                <a:latin typeface="Lato"/>
              </a:rPr>
              <a:t>Joint </a:t>
            </a:r>
            <a:r>
              <a:rPr lang="it-IT" sz="1100" b="0" err="1">
                <a:latin typeface="Lato"/>
              </a:rPr>
              <a:t>effort</a:t>
            </a:r>
            <a:r>
              <a:rPr lang="it-IT" sz="1100" b="0">
                <a:latin typeface="Lato"/>
              </a:rPr>
              <a:t> </a:t>
            </a:r>
            <a:r>
              <a:rPr lang="it-IT" sz="1100" b="0" err="1">
                <a:latin typeface="Lato"/>
              </a:rPr>
              <a:t>towards</a:t>
            </a:r>
            <a:r>
              <a:rPr lang="it-IT" sz="1100" b="0">
                <a:latin typeface="Lato"/>
              </a:rPr>
              <a:t> </a:t>
            </a:r>
            <a:r>
              <a:rPr lang="it-IT" sz="1100" b="0" err="1">
                <a:latin typeface="Lato"/>
              </a:rPr>
              <a:t>cooperation</a:t>
            </a:r>
            <a:r>
              <a:rPr lang="it-IT" sz="1100" b="0">
                <a:latin typeface="Lato"/>
              </a:rPr>
              <a:t>, </a:t>
            </a:r>
            <a:r>
              <a:rPr lang="it-IT" sz="1100" b="0" err="1">
                <a:latin typeface="Lato"/>
              </a:rPr>
              <a:t>dissemination</a:t>
            </a:r>
            <a:r>
              <a:rPr lang="it-IT" sz="1100" b="0">
                <a:latin typeface="Lato"/>
              </a:rPr>
              <a:t> and exploitation </a:t>
            </a:r>
          </a:p>
          <a:p>
            <a:pPr marL="171450" indent="-171450" algn="l">
              <a:buFont typeface="Arial"/>
              <a:buChar char="•"/>
            </a:pPr>
            <a:r>
              <a:rPr lang="it-IT" sz="1100" b="0" err="1">
                <a:latin typeface="Lato"/>
              </a:rPr>
              <a:t>Promote</a:t>
            </a:r>
            <a:r>
              <a:rPr lang="it-IT" sz="1100" b="0">
                <a:latin typeface="Lato"/>
              </a:rPr>
              <a:t> the </a:t>
            </a:r>
            <a:r>
              <a:rPr lang="it-IT" sz="1100" b="0" err="1">
                <a:latin typeface="Lato"/>
              </a:rPr>
              <a:t>participatory</a:t>
            </a:r>
            <a:r>
              <a:rPr lang="it-IT" sz="1100" b="0">
                <a:latin typeface="Lato"/>
              </a:rPr>
              <a:t> </a:t>
            </a:r>
            <a:r>
              <a:rPr lang="it-IT" sz="1100" b="0" err="1">
                <a:latin typeface="Lato"/>
              </a:rPr>
              <a:t>approach</a:t>
            </a:r>
            <a:endParaRPr lang="it-IT" sz="1100" b="0">
              <a:latin typeface="Lato"/>
            </a:endParaRPr>
          </a:p>
          <a:p>
            <a:pPr marL="171450" indent="-171450" algn="l">
              <a:buFont typeface="Arial"/>
              <a:buChar char="•"/>
            </a:pPr>
            <a:r>
              <a:rPr lang="it-IT" sz="1100" b="0">
                <a:latin typeface="Lato"/>
              </a:rPr>
              <a:t>Collaborate in </a:t>
            </a:r>
            <a:r>
              <a:rPr lang="it-IT" sz="1100" b="0" err="1">
                <a:latin typeface="Lato"/>
              </a:rPr>
              <a:t>operationalising</a:t>
            </a:r>
            <a:r>
              <a:rPr lang="it-IT" sz="1100" b="0">
                <a:latin typeface="Lato"/>
              </a:rPr>
              <a:t> NBS and </a:t>
            </a:r>
            <a:r>
              <a:rPr lang="it-IT" sz="1100" b="0" err="1">
                <a:latin typeface="Lato"/>
              </a:rPr>
              <a:t>provide</a:t>
            </a:r>
            <a:r>
              <a:rPr lang="it-IT" sz="1100" b="0">
                <a:latin typeface="Lato"/>
              </a:rPr>
              <a:t> support to data </a:t>
            </a:r>
            <a:r>
              <a:rPr lang="it-IT" sz="1100" b="0" err="1">
                <a:latin typeface="Lato"/>
              </a:rPr>
              <a:t>collection</a:t>
            </a:r>
            <a:r>
              <a:rPr lang="it-IT" sz="1100" b="0">
                <a:latin typeface="Lato"/>
              </a:rPr>
              <a:t> activities</a:t>
            </a:r>
            <a:br>
              <a:rPr lang="it-IT" sz="1100" b="0">
                <a:latin typeface="Lato"/>
              </a:rPr>
            </a:br>
            <a:endParaRPr lang="it-IT" sz="1100" b="0">
              <a:latin typeface="Lato"/>
            </a:endParaRPr>
          </a:p>
          <a:p>
            <a:pPr algn="l"/>
            <a:r>
              <a:rPr lang="it-IT" sz="1100">
                <a:solidFill>
                  <a:srgbClr val="00B050"/>
                </a:solidFill>
                <a:latin typeface="Lato"/>
              </a:rPr>
              <a:t>NEEDS AND REQUIREMENTS</a:t>
            </a:r>
          </a:p>
          <a:p>
            <a:pPr marL="171450" indent="-171450" algn="l">
              <a:buFont typeface="Arial"/>
              <a:buChar char="•"/>
            </a:pPr>
            <a:r>
              <a:rPr lang="it-IT" sz="1100" b="0" err="1">
                <a:latin typeface="Lato"/>
              </a:rPr>
              <a:t>Enhancing</a:t>
            </a:r>
            <a:r>
              <a:rPr lang="it-IT" sz="1100" b="0">
                <a:latin typeface="Lato"/>
              </a:rPr>
              <a:t> the </a:t>
            </a:r>
            <a:r>
              <a:rPr lang="it-IT" sz="1100" b="0" err="1">
                <a:latin typeface="Lato"/>
              </a:rPr>
              <a:t>quality</a:t>
            </a:r>
            <a:r>
              <a:rPr lang="it-IT" sz="1100" b="0">
                <a:latin typeface="Lato"/>
              </a:rPr>
              <a:t> of the </a:t>
            </a:r>
            <a:r>
              <a:rPr lang="it-IT" sz="1100" b="0" err="1">
                <a:latin typeface="Lato"/>
              </a:rPr>
              <a:t>territory</a:t>
            </a:r>
            <a:r>
              <a:rPr lang="it-IT" sz="1100" b="0">
                <a:latin typeface="Lato"/>
              </a:rPr>
              <a:t> and </a:t>
            </a:r>
            <a:r>
              <a:rPr lang="it-IT" sz="1100" b="0" err="1">
                <a:latin typeface="Lato"/>
              </a:rPr>
              <a:t>landscape</a:t>
            </a:r>
            <a:endParaRPr lang="it-IT" sz="1100" b="0">
              <a:latin typeface="Lato"/>
            </a:endParaRPr>
          </a:p>
          <a:p>
            <a:pPr marL="171450" indent="-171450" algn="l">
              <a:buFont typeface="Arial"/>
              <a:buChar char="•"/>
            </a:pPr>
            <a:r>
              <a:rPr lang="it-IT" sz="1100" b="0">
                <a:latin typeface="Lato"/>
              </a:rPr>
              <a:t>Public </a:t>
            </a:r>
            <a:r>
              <a:rPr lang="it-IT" sz="1100" b="0" err="1">
                <a:latin typeface="Lato"/>
              </a:rPr>
              <a:t>awareness</a:t>
            </a:r>
            <a:r>
              <a:rPr lang="it-IT" sz="1100" b="0">
                <a:latin typeface="Lato"/>
              </a:rPr>
              <a:t> and </a:t>
            </a:r>
            <a:r>
              <a:rPr lang="it-IT" sz="1100" b="0" err="1">
                <a:latin typeface="Lato"/>
              </a:rPr>
              <a:t>citizen</a:t>
            </a:r>
            <a:r>
              <a:rPr lang="it-IT" sz="1100" b="0">
                <a:latin typeface="Lato"/>
              </a:rPr>
              <a:t> </a:t>
            </a:r>
            <a:r>
              <a:rPr lang="it-IT" sz="1100" b="0" err="1">
                <a:latin typeface="Lato"/>
              </a:rPr>
              <a:t>participation</a:t>
            </a:r>
            <a:endParaRPr lang="it-IT" sz="1100" b="0">
              <a:latin typeface="Lato"/>
            </a:endParaRPr>
          </a:p>
          <a:p>
            <a:pPr algn="l"/>
            <a:endParaRPr lang="it-IT" sz="1100" b="0">
              <a:latin typeface="Lato"/>
            </a:endParaRPr>
          </a:p>
          <a:p>
            <a:pPr algn="l"/>
            <a:r>
              <a:rPr lang="it-IT" sz="1100">
                <a:solidFill>
                  <a:srgbClr val="00B050"/>
                </a:solidFill>
                <a:latin typeface="Lato"/>
              </a:rPr>
              <a:t>EXPECTATIONS</a:t>
            </a:r>
          </a:p>
          <a:p>
            <a:pPr marL="171450" indent="-171450" algn="l">
              <a:buFont typeface="Arial"/>
              <a:buChar char="•"/>
            </a:pPr>
            <a:r>
              <a:rPr lang="it-IT" sz="1100" b="0" err="1">
                <a:latin typeface="Lato"/>
              </a:rPr>
              <a:t>Evidence-based</a:t>
            </a:r>
            <a:r>
              <a:rPr lang="it-IT" sz="1100" b="0">
                <a:latin typeface="Lato"/>
              </a:rPr>
              <a:t> data on the </a:t>
            </a:r>
            <a:r>
              <a:rPr lang="it-IT" sz="1100" b="0" err="1">
                <a:latin typeface="Lato"/>
              </a:rPr>
              <a:t>efficacy</a:t>
            </a:r>
            <a:r>
              <a:rPr lang="it-IT" sz="1100" b="0">
                <a:latin typeface="Lato"/>
              </a:rPr>
              <a:t> of the </a:t>
            </a:r>
            <a:r>
              <a:rPr lang="it-IT" sz="1100" b="0" err="1">
                <a:latin typeface="Lato"/>
              </a:rPr>
              <a:t>local</a:t>
            </a:r>
            <a:r>
              <a:rPr lang="it-IT" sz="1100" b="0">
                <a:latin typeface="Lato"/>
              </a:rPr>
              <a:t> </a:t>
            </a:r>
            <a:r>
              <a:rPr lang="it-IT" sz="1100" b="0" err="1">
                <a:latin typeface="Lato"/>
              </a:rPr>
              <a:t>NbS</a:t>
            </a:r>
          </a:p>
          <a:p>
            <a:pPr marL="171450" indent="-171450" algn="l">
              <a:buFont typeface="Arial"/>
              <a:buChar char="•"/>
            </a:pPr>
            <a:r>
              <a:rPr lang="it-IT" sz="1100" b="0">
                <a:latin typeface="Lato"/>
              </a:rPr>
              <a:t>New management practices for the area, with </a:t>
            </a:r>
            <a:r>
              <a:rPr lang="it-IT" sz="1100" b="0" err="1">
                <a:latin typeface="Lato"/>
              </a:rPr>
              <a:t>citizen</a:t>
            </a:r>
            <a:r>
              <a:rPr lang="it-IT" sz="1100" b="0">
                <a:latin typeface="Lato"/>
              </a:rPr>
              <a:t> </a:t>
            </a:r>
            <a:r>
              <a:rPr lang="it-IT" sz="1100" b="0" err="1">
                <a:latin typeface="Lato"/>
              </a:rPr>
              <a:t>participation</a:t>
            </a:r>
            <a:endParaRPr lang="it-IT" sz="1100" b="0">
              <a:latin typeface="Lato"/>
            </a:endParaRPr>
          </a:p>
          <a:p>
            <a:pPr algn="l"/>
            <a:endParaRPr lang="it-IT" sz="1100" b="0">
              <a:latin typeface="Lato"/>
            </a:endParaRPr>
          </a:p>
        </p:txBody>
      </p:sp>
      <p:sp>
        <p:nvSpPr>
          <p:cNvPr id="7" name="CasellaDiTesto 2">
            <a:extLst>
              <a:ext uri="{FF2B5EF4-FFF2-40B4-BE49-F238E27FC236}">
                <a16:creationId xmlns:a16="http://schemas.microsoft.com/office/drawing/2014/main" id="{9160B123-E4FF-20C3-281B-490B46B2A322}"/>
              </a:ext>
            </a:extLst>
          </p:cNvPr>
          <p:cNvSpPr txBox="1"/>
          <p:nvPr/>
        </p:nvSpPr>
        <p:spPr>
          <a:xfrm>
            <a:off x="8489710" y="998370"/>
            <a:ext cx="3940415" cy="27546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1100" b="1">
                <a:solidFill>
                  <a:srgbClr val="AB7724"/>
                </a:solidFill>
                <a:latin typeface="Lato"/>
                <a:ea typeface="Lato"/>
                <a:cs typeface="Calibri"/>
              </a:rPr>
              <a:t>REASONS FOR ENGAGEMENT</a:t>
            </a:r>
            <a:endParaRPr lang="it-IT" sz="1100">
              <a:solidFill>
                <a:srgbClr val="AB7724"/>
              </a:solidFill>
              <a:latin typeface="Lato"/>
              <a:ea typeface="Lato"/>
              <a:cs typeface="Arial"/>
            </a:endParaRPr>
          </a:p>
          <a:p>
            <a:pPr marL="171450" indent="-171450">
              <a:buFont typeface="Arial"/>
              <a:buChar char="•"/>
            </a:pPr>
            <a:r>
              <a:rPr lang="it-IT" sz="1100" err="1">
                <a:latin typeface="Lato"/>
                <a:ea typeface="Lato"/>
                <a:cs typeface="Calibri"/>
              </a:rPr>
              <a:t>Driving</a:t>
            </a:r>
            <a:r>
              <a:rPr lang="it-IT" sz="1100">
                <a:latin typeface="Lato"/>
                <a:ea typeface="Lato"/>
                <a:cs typeface="Calibri"/>
              </a:rPr>
              <a:t> force</a:t>
            </a:r>
            <a:r>
              <a:rPr lang="it-IT" sz="1100" b="1">
                <a:latin typeface="Lato"/>
                <a:ea typeface="Lato"/>
                <a:cs typeface="Calibri"/>
              </a:rPr>
              <a:t> </a:t>
            </a:r>
            <a:r>
              <a:rPr lang="it-IT" sz="1100" b="1" err="1">
                <a:latin typeface="Lato"/>
                <a:ea typeface="Lato"/>
                <a:cs typeface="Calibri"/>
              </a:rPr>
              <a:t>behind</a:t>
            </a:r>
            <a:r>
              <a:rPr lang="it-IT" sz="1100" b="1">
                <a:latin typeface="Lato"/>
                <a:ea typeface="Lato"/>
                <a:cs typeface="Calibri"/>
              </a:rPr>
              <a:t> </a:t>
            </a:r>
            <a:r>
              <a:rPr lang="it-IT" sz="1100" b="1" err="1">
                <a:latin typeface="Lato"/>
                <a:ea typeface="Lato"/>
                <a:cs typeface="Calibri"/>
              </a:rPr>
              <a:t>socio-economic</a:t>
            </a:r>
            <a:r>
              <a:rPr lang="it-IT" sz="1100" b="1">
                <a:latin typeface="Lato"/>
                <a:ea typeface="Lato"/>
                <a:cs typeface="Calibri"/>
              </a:rPr>
              <a:t> </a:t>
            </a:r>
            <a:r>
              <a:rPr lang="it-IT" sz="1100" b="1" err="1">
                <a:latin typeface="Lato"/>
                <a:ea typeface="Lato"/>
                <a:cs typeface="Calibri"/>
              </a:rPr>
              <a:t>development</a:t>
            </a:r>
            <a:r>
              <a:rPr lang="it-IT" sz="1100">
                <a:latin typeface="Lato"/>
                <a:ea typeface="Lato"/>
                <a:cs typeface="Calibri"/>
              </a:rPr>
              <a:t> </a:t>
            </a:r>
            <a:endParaRPr lang="it-IT" sz="1100">
              <a:latin typeface="Lato"/>
              <a:ea typeface="Lato"/>
              <a:cs typeface="Arial"/>
            </a:endParaRPr>
          </a:p>
          <a:p>
            <a:pPr marL="171450" indent="-171450">
              <a:buFont typeface="Arial"/>
              <a:buChar char="•"/>
            </a:pPr>
            <a:r>
              <a:rPr lang="it-IT" sz="1100" b="1">
                <a:latin typeface="Lato"/>
                <a:ea typeface="Lato"/>
                <a:cs typeface="Calibri"/>
              </a:rPr>
              <a:t>Collaborate and</a:t>
            </a:r>
            <a:r>
              <a:rPr lang="it-IT" sz="1100">
                <a:latin typeface="Lato"/>
                <a:ea typeface="Lato"/>
                <a:cs typeface="Calibri"/>
              </a:rPr>
              <a:t> </a:t>
            </a:r>
            <a:r>
              <a:rPr lang="it-IT" sz="1100" b="1">
                <a:latin typeface="Lato"/>
                <a:ea typeface="Lato"/>
                <a:cs typeface="Calibri"/>
              </a:rPr>
              <a:t>test</a:t>
            </a:r>
            <a:r>
              <a:rPr lang="it-IT" sz="1100">
                <a:latin typeface="Lato"/>
                <a:ea typeface="Lato"/>
                <a:cs typeface="Calibri"/>
              </a:rPr>
              <a:t> the </a:t>
            </a:r>
            <a:r>
              <a:rPr lang="it-IT" sz="1100" err="1">
                <a:latin typeface="Lato"/>
                <a:ea typeface="Lato"/>
                <a:cs typeface="Calibri"/>
              </a:rPr>
              <a:t>solutions</a:t>
            </a:r>
            <a:r>
              <a:rPr lang="it-IT" sz="1100">
                <a:latin typeface="Lato"/>
                <a:ea typeface="Lato"/>
                <a:cs typeface="Calibri"/>
              </a:rPr>
              <a:t> and </a:t>
            </a:r>
            <a:r>
              <a:rPr lang="it-IT" sz="1100" err="1">
                <a:latin typeface="Lato"/>
                <a:ea typeface="Lato"/>
                <a:cs typeface="Calibri"/>
              </a:rPr>
              <a:t>technologies</a:t>
            </a:r>
            <a:endParaRPr lang="it-IT" sz="1100">
              <a:latin typeface="Lato"/>
              <a:ea typeface="Lato"/>
              <a:cs typeface="Calibri"/>
            </a:endParaRPr>
          </a:p>
          <a:p>
            <a:pPr marL="171450" indent="-171450">
              <a:buFont typeface="Arial"/>
              <a:buChar char="•"/>
            </a:pPr>
            <a:r>
              <a:rPr lang="it-IT" sz="1100" b="1" err="1">
                <a:latin typeface="Lato"/>
                <a:ea typeface="Lato"/>
                <a:cs typeface="Calibri"/>
              </a:rPr>
              <a:t>Provide</a:t>
            </a:r>
            <a:r>
              <a:rPr lang="it-IT" sz="1100" b="1">
                <a:latin typeface="Lato"/>
                <a:ea typeface="Lato"/>
                <a:cs typeface="Calibri"/>
              </a:rPr>
              <a:t> </a:t>
            </a:r>
            <a:r>
              <a:rPr lang="it-IT" sz="1100" b="1" err="1">
                <a:latin typeface="Lato"/>
                <a:ea typeface="Lato"/>
                <a:cs typeface="Calibri"/>
              </a:rPr>
              <a:t>professional</a:t>
            </a:r>
            <a:r>
              <a:rPr lang="it-IT" sz="1100" b="1">
                <a:latin typeface="Lato"/>
                <a:ea typeface="Lato"/>
                <a:cs typeface="Calibri"/>
              </a:rPr>
              <a:t> expertise</a:t>
            </a:r>
            <a:r>
              <a:rPr lang="it-IT" sz="1100">
                <a:latin typeface="Lato"/>
                <a:ea typeface="Lato"/>
                <a:cs typeface="Calibri"/>
              </a:rPr>
              <a:t> </a:t>
            </a:r>
          </a:p>
          <a:p>
            <a:endParaRPr lang="it-IT" sz="1100" u="sng">
              <a:latin typeface="Lato"/>
              <a:ea typeface="Lato"/>
              <a:cs typeface="Calibri"/>
            </a:endParaRPr>
          </a:p>
          <a:p>
            <a:r>
              <a:rPr lang="it-IT" sz="1100" b="1">
                <a:solidFill>
                  <a:srgbClr val="AB7724"/>
                </a:solidFill>
                <a:latin typeface="Lato"/>
                <a:ea typeface="Lato"/>
                <a:cs typeface="Calibri"/>
              </a:rPr>
              <a:t>NEEDS AND REQUIREMENTS</a:t>
            </a:r>
            <a:endParaRPr lang="it-IT" sz="1100">
              <a:solidFill>
                <a:srgbClr val="AB7724"/>
              </a:solidFill>
              <a:latin typeface="Lato"/>
              <a:ea typeface="Lato"/>
              <a:cs typeface="Arial"/>
            </a:endParaRPr>
          </a:p>
          <a:p>
            <a:pPr marL="171450" indent="-171450">
              <a:buFont typeface="Arial"/>
              <a:buChar char="•"/>
            </a:pPr>
            <a:r>
              <a:rPr lang="it-IT" sz="1100" err="1">
                <a:latin typeface="Lato"/>
                <a:ea typeface="Lato"/>
                <a:cs typeface="Calibri"/>
              </a:rPr>
              <a:t>In</a:t>
            </a:r>
            <a:r>
              <a:rPr lang="it-IT" sz="1100" err="1">
                <a:latin typeface="Lato"/>
                <a:ea typeface="+mn-lt"/>
                <a:cs typeface="+mn-lt"/>
              </a:rPr>
              <a:t>crease</a:t>
            </a:r>
            <a:r>
              <a:rPr lang="it-IT" sz="1100">
                <a:latin typeface="Lato"/>
                <a:ea typeface="+mn-lt"/>
                <a:cs typeface="+mn-lt"/>
              </a:rPr>
              <a:t> of </a:t>
            </a:r>
            <a:r>
              <a:rPr lang="it-IT" sz="1100" err="1">
                <a:latin typeface="Lato"/>
                <a:ea typeface="+mn-lt"/>
                <a:cs typeface="+mn-lt"/>
              </a:rPr>
              <a:t>their</a:t>
            </a:r>
            <a:r>
              <a:rPr lang="it-IT" sz="1100">
                <a:latin typeface="Lato"/>
                <a:ea typeface="+mn-lt"/>
                <a:cs typeface="+mn-lt"/>
              </a:rPr>
              <a:t> business </a:t>
            </a:r>
            <a:r>
              <a:rPr lang="it-IT" sz="1100" err="1">
                <a:latin typeface="Lato"/>
                <a:ea typeface="+mn-lt"/>
                <a:cs typeface="+mn-lt"/>
              </a:rPr>
              <a:t>opportunities</a:t>
            </a:r>
            <a:endParaRPr lang="it-IT" sz="1100">
              <a:latin typeface="Lato"/>
              <a:ea typeface="+mn-lt"/>
              <a:cs typeface="+mn-lt"/>
            </a:endParaRPr>
          </a:p>
          <a:p>
            <a:pPr marL="171450" indent="-171450">
              <a:buFont typeface="Arial"/>
              <a:buChar char="•"/>
            </a:pPr>
            <a:r>
              <a:rPr lang="it-IT" sz="1100">
                <a:latin typeface="Lato"/>
                <a:ea typeface="+mn-lt"/>
                <a:cs typeface="+mn-lt"/>
              </a:rPr>
              <a:t>New </a:t>
            </a:r>
            <a:r>
              <a:rPr lang="it-IT" sz="1100" err="1">
                <a:latin typeface="Lato"/>
                <a:ea typeface="+mn-lt"/>
                <a:cs typeface="+mn-lt"/>
              </a:rPr>
              <a:t>collaborations</a:t>
            </a:r>
            <a:r>
              <a:rPr lang="it-IT" sz="1100">
                <a:latin typeface="Lato"/>
                <a:ea typeface="+mn-lt"/>
                <a:cs typeface="+mn-lt"/>
              </a:rPr>
              <a:t> and </a:t>
            </a:r>
            <a:r>
              <a:rPr lang="it-IT" sz="1100" err="1">
                <a:latin typeface="Lato"/>
                <a:ea typeface="+mn-lt"/>
                <a:cs typeface="+mn-lt"/>
              </a:rPr>
              <a:t>synergies</a:t>
            </a:r>
            <a:r>
              <a:rPr lang="it-IT" sz="1100">
                <a:latin typeface="Lato"/>
                <a:ea typeface="+mn-lt"/>
                <a:cs typeface="+mn-lt"/>
              </a:rPr>
              <a:t> with </a:t>
            </a:r>
            <a:r>
              <a:rPr lang="it-IT" sz="1100" err="1">
                <a:latin typeface="Lato"/>
                <a:ea typeface="+mn-lt"/>
                <a:cs typeface="+mn-lt"/>
              </a:rPr>
              <a:t>different</a:t>
            </a:r>
            <a:r>
              <a:rPr lang="it-IT" sz="1100">
                <a:latin typeface="Lato"/>
                <a:ea typeface="+mn-lt"/>
                <a:cs typeface="+mn-lt"/>
              </a:rPr>
              <a:t> </a:t>
            </a:r>
            <a:r>
              <a:rPr lang="it-IT" sz="1100" err="1">
                <a:latin typeface="Lato"/>
                <a:ea typeface="+mn-lt"/>
                <a:cs typeface="+mn-lt"/>
              </a:rPr>
              <a:t>authorities</a:t>
            </a:r>
            <a:r>
              <a:rPr lang="it-IT" sz="1100">
                <a:latin typeface="Lato"/>
                <a:ea typeface="+mn-lt"/>
                <a:cs typeface="+mn-lt"/>
              </a:rPr>
              <a:t> and companies</a:t>
            </a:r>
          </a:p>
          <a:p>
            <a:pPr marL="171450" indent="-171450">
              <a:buFont typeface="Arial"/>
              <a:buChar char="•"/>
            </a:pPr>
            <a:endParaRPr lang="it-IT" sz="1100">
              <a:latin typeface="Lato"/>
              <a:ea typeface="+mn-lt"/>
              <a:cs typeface="+mn-lt"/>
            </a:endParaRPr>
          </a:p>
          <a:p>
            <a:r>
              <a:rPr lang="it-IT" sz="1100">
                <a:solidFill>
                  <a:srgbClr val="AB7724"/>
                </a:solidFill>
                <a:latin typeface="Lato"/>
                <a:ea typeface="Lato"/>
                <a:cs typeface="Calibri"/>
              </a:rPr>
              <a:t>EXPECTATIONS</a:t>
            </a:r>
          </a:p>
          <a:p>
            <a:pPr marL="171450" indent="-171450">
              <a:buFont typeface="Arial"/>
              <a:buChar char="•"/>
            </a:pPr>
            <a:r>
              <a:rPr lang="it-IT" sz="1100" b="1" err="1">
                <a:latin typeface="Lato"/>
                <a:ea typeface="Lato"/>
                <a:cs typeface="Calibri"/>
              </a:rPr>
              <a:t>Evidence</a:t>
            </a:r>
            <a:r>
              <a:rPr lang="it-IT" sz="1100" b="1">
                <a:latin typeface="Lato"/>
                <a:ea typeface="Lato"/>
                <a:cs typeface="Calibri"/>
              </a:rPr>
              <a:t> data, new standards </a:t>
            </a:r>
            <a:r>
              <a:rPr lang="it-IT" sz="1100">
                <a:latin typeface="Lato"/>
                <a:ea typeface="Lato"/>
                <a:cs typeface="Calibri"/>
              </a:rPr>
              <a:t>for deployment and </a:t>
            </a:r>
            <a:r>
              <a:rPr lang="it-IT" sz="1100" err="1">
                <a:latin typeface="Lato"/>
                <a:ea typeface="Lato"/>
                <a:cs typeface="Calibri"/>
              </a:rPr>
              <a:t>operationalisation</a:t>
            </a:r>
            <a:r>
              <a:rPr lang="it-IT" sz="1100">
                <a:latin typeface="Lato"/>
                <a:ea typeface="Lato"/>
                <a:cs typeface="Calibri"/>
              </a:rPr>
              <a:t> of NBS </a:t>
            </a:r>
            <a:endParaRPr lang="it-IT" sz="1100">
              <a:latin typeface="Lato"/>
              <a:ea typeface="Lato"/>
              <a:cs typeface="Arial"/>
            </a:endParaRPr>
          </a:p>
          <a:p>
            <a:pPr marL="171450" indent="-171450">
              <a:buFont typeface="Arial"/>
              <a:buChar char="•"/>
            </a:pPr>
            <a:r>
              <a:rPr lang="it-IT" sz="1100" b="1">
                <a:latin typeface="Lato"/>
                <a:ea typeface="Lato"/>
                <a:cs typeface="Calibri"/>
              </a:rPr>
              <a:t>Guidelines</a:t>
            </a:r>
            <a:r>
              <a:rPr lang="it-IT" sz="1100">
                <a:latin typeface="Lato"/>
                <a:ea typeface="Lato"/>
                <a:cs typeface="Calibri"/>
              </a:rPr>
              <a:t> for future </a:t>
            </a:r>
            <a:r>
              <a:rPr lang="it-IT" sz="1100" err="1">
                <a:latin typeface="Lato"/>
                <a:ea typeface="Lato"/>
                <a:cs typeface="Calibri"/>
              </a:rPr>
              <a:t>implementations</a:t>
            </a:r>
            <a:endParaRPr lang="it-IT" sz="1100">
              <a:latin typeface="Lato"/>
              <a:ea typeface="Lato"/>
              <a:cs typeface="Calibri"/>
            </a:endParaRPr>
          </a:p>
          <a:p>
            <a:pPr marL="171450" indent="-171450">
              <a:buFont typeface="Arial"/>
              <a:buChar char="•"/>
            </a:pPr>
            <a:r>
              <a:rPr lang="it-IT" sz="1100" b="1" err="1">
                <a:latin typeface="Lato"/>
                <a:ea typeface="Lato"/>
                <a:cs typeface="Calibri"/>
              </a:rPr>
              <a:t>Contacts</a:t>
            </a:r>
            <a:r>
              <a:rPr lang="it-IT" sz="1100">
                <a:latin typeface="Lato"/>
                <a:ea typeface="Lato"/>
                <a:cs typeface="Calibri"/>
              </a:rPr>
              <a:t> with </a:t>
            </a:r>
            <a:r>
              <a:rPr lang="it-IT" sz="1100" err="1">
                <a:latin typeface="Lato"/>
                <a:ea typeface="Lato"/>
                <a:cs typeface="Calibri"/>
              </a:rPr>
              <a:t>possible</a:t>
            </a:r>
            <a:r>
              <a:rPr lang="it-IT" sz="1100">
                <a:latin typeface="Lato"/>
                <a:ea typeface="Lato"/>
                <a:cs typeface="Calibri"/>
              </a:rPr>
              <a:t> future clients</a:t>
            </a:r>
            <a:endParaRPr lang="it-IT" sz="1100">
              <a:latin typeface="Arial"/>
              <a:cs typeface="Arial"/>
            </a:endParaRPr>
          </a:p>
          <a:p>
            <a:pPr marL="285750" indent="-285750">
              <a:buFont typeface="Arial"/>
              <a:buChar char="•"/>
            </a:pPr>
            <a:endParaRPr lang="it-IT" sz="800" b="1">
              <a:latin typeface="Arial"/>
              <a:ea typeface="Lato"/>
              <a:cs typeface="+mn-lt"/>
            </a:endParaRPr>
          </a:p>
        </p:txBody>
      </p:sp>
      <p:sp>
        <p:nvSpPr>
          <p:cNvPr id="5" name="TextBox 4">
            <a:extLst>
              <a:ext uri="{FF2B5EF4-FFF2-40B4-BE49-F238E27FC236}">
                <a16:creationId xmlns:a16="http://schemas.microsoft.com/office/drawing/2014/main" id="{8724305E-23BA-0006-75F3-F0BA0D2E0828}"/>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mn-lt"/>
                <a:cs typeface="+mn-lt"/>
              </a:rPr>
              <a:t>5. Define the stakeholder engagement strategy</a:t>
            </a:r>
            <a:endParaRPr lang="it-IT" sz="3200" b="1" dirty="0">
              <a:solidFill>
                <a:schemeClr val="bg1"/>
              </a:solidFill>
              <a:latin typeface="Lato"/>
              <a:ea typeface="+mn-lt"/>
              <a:cs typeface="+mn-lt"/>
            </a:endParaRPr>
          </a:p>
        </p:txBody>
      </p:sp>
      <p:pic>
        <p:nvPicPr>
          <p:cNvPr id="3" name="Picture 8" descr="Diagram&#10;&#10;Description automatically generated">
            <a:extLst>
              <a:ext uri="{FF2B5EF4-FFF2-40B4-BE49-F238E27FC236}">
                <a16:creationId xmlns:a16="http://schemas.microsoft.com/office/drawing/2014/main" id="{76D5E66C-2D85-4FDB-5D87-6E46D16305D6}"/>
              </a:ext>
            </a:extLst>
          </p:cNvPr>
          <p:cNvPicPr>
            <a:picLocks noChangeAspect="1"/>
          </p:cNvPicPr>
          <p:nvPr/>
        </p:nvPicPr>
        <p:blipFill rotWithShape="1">
          <a:blip r:embed="rId5">
            <a:extLst>
              <a:ext uri="{28A0092B-C50C-407E-A947-70E740481C1C}">
                <a14:useLocalDpi xmlns:a14="http://schemas.microsoft.com/office/drawing/2010/main"/>
              </a:ext>
            </a:extLst>
          </a:blip>
          <a:srcRect b="-235"/>
          <a:stretch/>
        </p:blipFill>
        <p:spPr>
          <a:xfrm>
            <a:off x="4086225" y="1537103"/>
            <a:ext cx="4410078" cy="4069400"/>
          </a:xfrm>
          <a:prstGeom prst="rect">
            <a:avLst/>
          </a:prstGeom>
        </p:spPr>
      </p:pic>
      <p:cxnSp>
        <p:nvCxnSpPr>
          <p:cNvPr id="9" name="Straight Arrow Connector 8">
            <a:extLst>
              <a:ext uri="{FF2B5EF4-FFF2-40B4-BE49-F238E27FC236}">
                <a16:creationId xmlns:a16="http://schemas.microsoft.com/office/drawing/2014/main" id="{BB4EE84C-CC43-DAAF-5FAA-CFDCCC04B7CB}"/>
              </a:ext>
            </a:extLst>
          </p:cNvPr>
          <p:cNvCxnSpPr/>
          <p:nvPr/>
        </p:nvCxnSpPr>
        <p:spPr>
          <a:xfrm flipV="1">
            <a:off x="0" y="3648075"/>
            <a:ext cx="12192000" cy="28575"/>
          </a:xfrm>
          <a:prstGeom prst="straightConnector1">
            <a:avLst/>
          </a:prstGeom>
          <a:ln w="28575">
            <a:solidFill>
              <a:srgbClr val="B5EBF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DE95562-5F27-62D1-A4D6-6F8E24AB27CF}"/>
              </a:ext>
            </a:extLst>
          </p:cNvPr>
          <p:cNvCxnSpPr>
            <a:cxnSpLocks/>
          </p:cNvCxnSpPr>
          <p:nvPr/>
        </p:nvCxnSpPr>
        <p:spPr>
          <a:xfrm>
            <a:off x="6276975" y="952499"/>
            <a:ext cx="28575" cy="5353050"/>
          </a:xfrm>
          <a:prstGeom prst="straightConnector1">
            <a:avLst/>
          </a:prstGeom>
          <a:ln w="28575">
            <a:solidFill>
              <a:srgbClr val="B5EBFF"/>
            </a:solidFill>
            <a:prstDash val="dash"/>
          </a:ln>
        </p:spPr>
        <p:style>
          <a:lnRef idx="1">
            <a:schemeClr val="accent1"/>
          </a:lnRef>
          <a:fillRef idx="0">
            <a:schemeClr val="accent1"/>
          </a:fillRef>
          <a:effectRef idx="0">
            <a:schemeClr val="accent1"/>
          </a:effectRef>
          <a:fontRef idx="minor">
            <a:schemeClr val="tx1"/>
          </a:fontRef>
        </p:style>
      </p:cxnSp>
      <p:sp>
        <p:nvSpPr>
          <p:cNvPr id="13" name="CasellaDiTesto 2">
            <a:extLst>
              <a:ext uri="{FF2B5EF4-FFF2-40B4-BE49-F238E27FC236}">
                <a16:creationId xmlns:a16="http://schemas.microsoft.com/office/drawing/2014/main" id="{39CC0AA3-7195-8E8E-C96B-F21C70A3BA59}"/>
              </a:ext>
            </a:extLst>
          </p:cNvPr>
          <p:cNvSpPr txBox="1"/>
          <p:nvPr/>
        </p:nvSpPr>
        <p:spPr>
          <a:xfrm>
            <a:off x="82667" y="3693402"/>
            <a:ext cx="4189178" cy="261244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it-IT" sz="1100" b="1">
                <a:solidFill>
                  <a:srgbClr val="FF8400"/>
                </a:solidFill>
                <a:latin typeface="Lato"/>
                <a:ea typeface="+mn-lt"/>
                <a:cs typeface="+mn-lt"/>
              </a:rPr>
              <a:t>REASONS FOR ENGAGEMENT</a:t>
            </a:r>
            <a:endParaRPr lang="it-IT" sz="1100">
              <a:solidFill>
                <a:srgbClr val="FF8400"/>
              </a:solidFill>
              <a:latin typeface="Lato"/>
              <a:ea typeface="Lato"/>
              <a:cs typeface="+mn-lt"/>
            </a:endParaRPr>
          </a:p>
          <a:p>
            <a:pPr marL="171450" indent="-171450">
              <a:buFont typeface="Arial"/>
              <a:buChar char="•"/>
            </a:pPr>
            <a:r>
              <a:rPr lang="it-IT" sz="1100" b="1">
                <a:latin typeface="Lato"/>
                <a:ea typeface="+mn-lt"/>
                <a:cs typeface="+mn-lt"/>
              </a:rPr>
              <a:t>National and EU </a:t>
            </a:r>
            <a:r>
              <a:rPr lang="it-IT" sz="1100" b="1" err="1">
                <a:latin typeface="Lato"/>
                <a:ea typeface="+mn-lt"/>
                <a:cs typeface="+mn-lt"/>
              </a:rPr>
              <a:t>environmental</a:t>
            </a:r>
            <a:r>
              <a:rPr lang="it-IT" sz="1100" b="1">
                <a:latin typeface="Lato"/>
                <a:ea typeface="+mn-lt"/>
                <a:cs typeface="+mn-lt"/>
              </a:rPr>
              <a:t> strategies </a:t>
            </a:r>
            <a:r>
              <a:rPr lang="it-IT" sz="1100">
                <a:latin typeface="Lato"/>
                <a:ea typeface="+mn-lt"/>
                <a:cs typeface="+mn-lt"/>
              </a:rPr>
              <a:t>(</a:t>
            </a:r>
            <a:r>
              <a:rPr lang="it-IT" sz="1100" err="1">
                <a:latin typeface="Lato"/>
                <a:ea typeface="+mn-lt"/>
                <a:cs typeface="+mn-lt"/>
              </a:rPr>
              <a:t>incl</a:t>
            </a:r>
            <a:r>
              <a:rPr lang="it-IT" sz="1100">
                <a:latin typeface="Lato"/>
                <a:ea typeface="+mn-lt"/>
                <a:cs typeface="+mn-lt"/>
              </a:rPr>
              <a:t>. </a:t>
            </a:r>
            <a:r>
              <a:rPr lang="it-IT" sz="1100" err="1">
                <a:latin typeface="Lato"/>
                <a:ea typeface="+mn-lt"/>
                <a:cs typeface="+mn-lt"/>
              </a:rPr>
              <a:t>NbS</a:t>
            </a:r>
            <a:r>
              <a:rPr lang="it-IT" sz="1100">
                <a:latin typeface="Lato"/>
                <a:ea typeface="+mn-lt"/>
                <a:cs typeface="+mn-lt"/>
              </a:rPr>
              <a:t>)</a:t>
            </a:r>
            <a:endParaRPr lang="it-IT" sz="1100">
              <a:latin typeface="Calibri"/>
              <a:ea typeface="Lato"/>
              <a:cs typeface="+mn-lt"/>
            </a:endParaRPr>
          </a:p>
          <a:p>
            <a:pPr marL="171450" indent="-171450">
              <a:buFont typeface="Arial"/>
              <a:buChar char="•"/>
            </a:pPr>
            <a:r>
              <a:rPr lang="it-IT" sz="1100" b="1" err="1">
                <a:latin typeface="Lato"/>
                <a:ea typeface="+mn-lt"/>
                <a:cs typeface="+mn-lt"/>
              </a:rPr>
              <a:t>Develop</a:t>
            </a:r>
            <a:r>
              <a:rPr lang="it-IT" sz="1100" b="1">
                <a:latin typeface="Lato"/>
                <a:ea typeface="+mn-lt"/>
                <a:cs typeface="+mn-lt"/>
              </a:rPr>
              <a:t> and </a:t>
            </a:r>
            <a:r>
              <a:rPr lang="it-IT" sz="1100" b="1" err="1">
                <a:latin typeface="Lato"/>
                <a:ea typeface="+mn-lt"/>
                <a:cs typeface="+mn-lt"/>
              </a:rPr>
              <a:t>enforce</a:t>
            </a:r>
            <a:r>
              <a:rPr lang="it-IT" sz="1100" b="1">
                <a:latin typeface="Lato"/>
                <a:ea typeface="+mn-lt"/>
                <a:cs typeface="+mn-lt"/>
              </a:rPr>
              <a:t> rules, </a:t>
            </a:r>
            <a:r>
              <a:rPr lang="it-IT" sz="1100" b="1" err="1">
                <a:latin typeface="Lato"/>
                <a:ea typeface="+mn-lt"/>
                <a:cs typeface="+mn-lt"/>
              </a:rPr>
              <a:t>laws</a:t>
            </a:r>
            <a:r>
              <a:rPr lang="it-IT" sz="1100" b="1">
                <a:latin typeface="Lato"/>
                <a:ea typeface="+mn-lt"/>
                <a:cs typeface="+mn-lt"/>
              </a:rPr>
              <a:t> and </a:t>
            </a:r>
            <a:r>
              <a:rPr lang="it-IT" sz="1100" b="1" err="1">
                <a:latin typeface="Lato"/>
                <a:ea typeface="+mn-lt"/>
                <a:cs typeface="+mn-lt"/>
              </a:rPr>
              <a:t>regulations</a:t>
            </a:r>
            <a:endParaRPr lang="it-IT" sz="1100" err="1">
              <a:latin typeface="Calibri"/>
              <a:ea typeface="Lato"/>
              <a:cs typeface="+mn-lt"/>
            </a:endParaRPr>
          </a:p>
          <a:p>
            <a:pPr marL="171450" indent="-171450">
              <a:buFont typeface="Arial"/>
              <a:buChar char="•"/>
            </a:pPr>
            <a:r>
              <a:rPr lang="it-IT" sz="1100" b="1" err="1">
                <a:latin typeface="Lato"/>
                <a:ea typeface="+mn-lt"/>
                <a:cs typeface="+mn-lt"/>
              </a:rPr>
              <a:t>Provide</a:t>
            </a:r>
            <a:r>
              <a:rPr lang="it-IT" sz="1100" b="1">
                <a:latin typeface="Lato"/>
                <a:ea typeface="+mn-lt"/>
                <a:cs typeface="+mn-lt"/>
              </a:rPr>
              <a:t> data, </a:t>
            </a:r>
            <a:r>
              <a:rPr lang="it-IT" sz="1100" b="1" err="1">
                <a:latin typeface="Lato"/>
                <a:ea typeface="+mn-lt"/>
                <a:cs typeface="+mn-lt"/>
              </a:rPr>
              <a:t>permits</a:t>
            </a:r>
            <a:r>
              <a:rPr lang="it-IT" sz="1100" b="1">
                <a:latin typeface="Lato"/>
                <a:ea typeface="+mn-lt"/>
                <a:cs typeface="+mn-lt"/>
              </a:rPr>
              <a:t>, </a:t>
            </a:r>
            <a:r>
              <a:rPr lang="it-IT" sz="1100" b="1" err="1">
                <a:latin typeface="Lato"/>
                <a:ea typeface="+mn-lt"/>
                <a:cs typeface="+mn-lt"/>
              </a:rPr>
              <a:t>authorizations</a:t>
            </a:r>
            <a:r>
              <a:rPr lang="it-IT" sz="1100">
                <a:latin typeface="Lato"/>
                <a:ea typeface="+mn-lt"/>
                <a:cs typeface="+mn-lt"/>
              </a:rPr>
              <a:t>, and </a:t>
            </a:r>
            <a:r>
              <a:rPr lang="it-IT" sz="1100" err="1">
                <a:latin typeface="Lato"/>
                <a:ea typeface="+mn-lt"/>
                <a:cs typeface="+mn-lt"/>
              </a:rPr>
              <a:t>institutional</a:t>
            </a:r>
            <a:r>
              <a:rPr lang="it-IT" sz="1100">
                <a:latin typeface="Lato"/>
                <a:ea typeface="+mn-lt"/>
                <a:cs typeface="+mn-lt"/>
              </a:rPr>
              <a:t> support; </a:t>
            </a:r>
            <a:r>
              <a:rPr lang="it-IT" sz="1100" err="1">
                <a:latin typeface="Lato"/>
                <a:ea typeface="+mn-lt"/>
                <a:cs typeface="+mn-lt"/>
              </a:rPr>
              <a:t>Owner</a:t>
            </a:r>
            <a:r>
              <a:rPr lang="it-IT" sz="1100">
                <a:latin typeface="Lato"/>
                <a:ea typeface="+mn-lt"/>
                <a:cs typeface="+mn-lt"/>
              </a:rPr>
              <a:t> and manager of area</a:t>
            </a:r>
            <a:endParaRPr lang="it-IT">
              <a:latin typeface="Calibri" panose="020F0502020204030204"/>
              <a:ea typeface="+mn-lt"/>
              <a:cs typeface="+mn-lt"/>
            </a:endParaRPr>
          </a:p>
          <a:p>
            <a:endParaRPr lang="it-IT" sz="1100">
              <a:latin typeface="Lato"/>
              <a:ea typeface="+mn-lt"/>
              <a:cs typeface="+mn-lt"/>
            </a:endParaRPr>
          </a:p>
          <a:p>
            <a:r>
              <a:rPr lang="it-IT" sz="1100" b="1">
                <a:solidFill>
                  <a:srgbClr val="FF8400"/>
                </a:solidFill>
                <a:latin typeface="Lato"/>
                <a:ea typeface="+mn-lt"/>
                <a:cs typeface="+mn-lt"/>
              </a:rPr>
              <a:t>NEEDS AND REQUIREMENTS</a:t>
            </a:r>
            <a:endParaRPr lang="it-IT" sz="1100">
              <a:solidFill>
                <a:srgbClr val="FF8400"/>
              </a:solidFill>
              <a:latin typeface="Lato"/>
              <a:ea typeface="Lato"/>
              <a:cs typeface="+mn-lt"/>
            </a:endParaRPr>
          </a:p>
          <a:p>
            <a:pPr marL="171450" indent="-171450">
              <a:buFont typeface="Arial"/>
              <a:buChar char="•"/>
            </a:pPr>
            <a:r>
              <a:rPr lang="it-IT" sz="1100" err="1">
                <a:latin typeface="Lato"/>
                <a:ea typeface="+mn-lt"/>
                <a:cs typeface="+mn-lt"/>
              </a:rPr>
              <a:t>Opportunity</a:t>
            </a:r>
            <a:r>
              <a:rPr lang="it-IT" sz="1100">
                <a:latin typeface="Lato"/>
                <a:ea typeface="+mn-lt"/>
                <a:cs typeface="+mn-lt"/>
              </a:rPr>
              <a:t> to </a:t>
            </a:r>
            <a:r>
              <a:rPr lang="it-IT" sz="1100" err="1">
                <a:latin typeface="Lato"/>
                <a:ea typeface="+mn-lt"/>
                <a:cs typeface="+mn-lt"/>
              </a:rPr>
              <a:t>develop</a:t>
            </a:r>
            <a:r>
              <a:rPr lang="it-IT" sz="1100">
                <a:latin typeface="Lato"/>
                <a:ea typeface="+mn-lt"/>
                <a:cs typeface="+mn-lt"/>
              </a:rPr>
              <a:t> </a:t>
            </a:r>
            <a:r>
              <a:rPr lang="it-IT" sz="1100" b="1" err="1">
                <a:latin typeface="Lato"/>
                <a:ea typeface="+mn-lt"/>
                <a:cs typeface="+mn-lt"/>
              </a:rPr>
              <a:t>better</a:t>
            </a:r>
            <a:r>
              <a:rPr lang="it-IT" sz="1100" b="1">
                <a:latin typeface="Lato"/>
                <a:ea typeface="+mn-lt"/>
                <a:cs typeface="+mn-lt"/>
              </a:rPr>
              <a:t> policies and management </a:t>
            </a:r>
            <a:r>
              <a:rPr lang="it-IT" sz="1100" b="1" err="1">
                <a:latin typeface="Lato"/>
                <a:ea typeface="+mn-lt"/>
                <a:cs typeface="+mn-lt"/>
              </a:rPr>
              <a:t>interventions</a:t>
            </a:r>
            <a:r>
              <a:rPr lang="it-IT" sz="1100" b="1">
                <a:latin typeface="Lato"/>
                <a:ea typeface="+mn-lt"/>
                <a:cs typeface="+mn-lt"/>
              </a:rPr>
              <a:t> </a:t>
            </a:r>
          </a:p>
          <a:p>
            <a:pPr marL="171450" indent="-171450">
              <a:buFont typeface="Arial"/>
              <a:buChar char="•"/>
            </a:pPr>
            <a:r>
              <a:rPr lang="it-IT" sz="1100">
                <a:latin typeface="Lato"/>
                <a:ea typeface="+mn-lt"/>
                <a:cs typeface="+mn-lt"/>
              </a:rPr>
              <a:t>Performance-</a:t>
            </a:r>
            <a:r>
              <a:rPr lang="it-IT" sz="1100" err="1">
                <a:latin typeface="Lato"/>
                <a:ea typeface="+mn-lt"/>
                <a:cs typeface="+mn-lt"/>
              </a:rPr>
              <a:t>based</a:t>
            </a:r>
            <a:r>
              <a:rPr lang="it-IT" sz="1100">
                <a:latin typeface="Lato"/>
                <a:ea typeface="+mn-lt"/>
                <a:cs typeface="+mn-lt"/>
              </a:rPr>
              <a:t> </a:t>
            </a:r>
            <a:r>
              <a:rPr lang="it-IT" sz="1100" b="1" err="1">
                <a:latin typeface="Lato"/>
                <a:ea typeface="+mn-lt"/>
                <a:cs typeface="+mn-lt"/>
              </a:rPr>
              <a:t>evidence</a:t>
            </a:r>
            <a:r>
              <a:rPr lang="it-IT" sz="1100">
                <a:latin typeface="Lato"/>
                <a:ea typeface="+mn-lt"/>
                <a:cs typeface="+mn-lt"/>
              </a:rPr>
              <a:t> </a:t>
            </a:r>
            <a:br>
              <a:rPr lang="it-IT" sz="1100">
                <a:latin typeface="Lato"/>
                <a:ea typeface="+mn-lt"/>
                <a:cs typeface="+mn-lt"/>
              </a:rPr>
            </a:br>
            <a:endParaRPr lang="it-IT" sz="1100">
              <a:latin typeface="Lato"/>
              <a:ea typeface="+mn-lt"/>
              <a:cs typeface="+mn-lt"/>
            </a:endParaRPr>
          </a:p>
          <a:p>
            <a:r>
              <a:rPr lang="it-IT" sz="1100" b="1">
                <a:solidFill>
                  <a:srgbClr val="FF8400"/>
                </a:solidFill>
                <a:latin typeface="Lato"/>
                <a:ea typeface="+mn-lt"/>
                <a:cs typeface="+mn-lt"/>
              </a:rPr>
              <a:t>EXPECTATIONS</a:t>
            </a:r>
          </a:p>
          <a:p>
            <a:pPr marL="171450" indent="-171450">
              <a:buFont typeface="Arial"/>
              <a:buChar char="•"/>
            </a:pPr>
            <a:r>
              <a:rPr lang="it-IT" sz="1100" b="1">
                <a:latin typeface="Lato"/>
                <a:ea typeface="+mn-lt"/>
                <a:cs typeface="+mn-lt"/>
              </a:rPr>
              <a:t>Innovative </a:t>
            </a:r>
            <a:r>
              <a:rPr lang="it-IT" sz="1100" b="1" err="1">
                <a:latin typeface="Lato"/>
                <a:ea typeface="+mn-lt"/>
                <a:cs typeface="+mn-lt"/>
              </a:rPr>
              <a:t>solutions</a:t>
            </a:r>
            <a:r>
              <a:rPr lang="it-IT" sz="1100" b="1">
                <a:latin typeface="Lato"/>
                <a:ea typeface="+mn-lt"/>
                <a:cs typeface="+mn-lt"/>
              </a:rPr>
              <a:t> and guidelines </a:t>
            </a:r>
            <a:r>
              <a:rPr lang="it-IT" sz="1100">
                <a:latin typeface="Lato"/>
                <a:ea typeface="+mn-lt"/>
                <a:cs typeface="+mn-lt"/>
              </a:rPr>
              <a:t>to support </a:t>
            </a:r>
            <a:r>
              <a:rPr lang="it-IT" sz="1100" err="1">
                <a:latin typeface="Lato"/>
                <a:ea typeface="+mn-lt"/>
                <a:cs typeface="+mn-lt"/>
              </a:rPr>
              <a:t>environmental</a:t>
            </a:r>
            <a:r>
              <a:rPr lang="it-IT" sz="1100">
                <a:latin typeface="Lato"/>
                <a:ea typeface="+mn-lt"/>
                <a:cs typeface="+mn-lt"/>
              </a:rPr>
              <a:t> policies and management strategies </a:t>
            </a:r>
          </a:p>
          <a:p>
            <a:pPr marL="171450" indent="-171450">
              <a:buFont typeface="Arial"/>
              <a:buChar char="•"/>
            </a:pPr>
            <a:r>
              <a:rPr lang="it-IT" sz="1100">
                <a:latin typeface="Lato"/>
                <a:ea typeface="+mn-lt"/>
                <a:cs typeface="+mn-lt"/>
              </a:rPr>
              <a:t>Public </a:t>
            </a:r>
            <a:r>
              <a:rPr lang="it-IT" sz="1100" err="1">
                <a:latin typeface="Lato"/>
                <a:ea typeface="+mn-lt"/>
                <a:cs typeface="+mn-lt"/>
              </a:rPr>
              <a:t>awareness</a:t>
            </a:r>
            <a:r>
              <a:rPr lang="it-IT" sz="1100">
                <a:latin typeface="Lato"/>
                <a:ea typeface="+mn-lt"/>
                <a:cs typeface="+mn-lt"/>
              </a:rPr>
              <a:t> </a:t>
            </a:r>
            <a:endParaRPr lang="it-IT" sz="1100">
              <a:latin typeface="Arial"/>
              <a:ea typeface="+mn-lt"/>
              <a:cs typeface="+mn-lt"/>
            </a:endParaRPr>
          </a:p>
        </p:txBody>
      </p:sp>
      <p:pic>
        <p:nvPicPr>
          <p:cNvPr id="15" name="Picture 2" descr="Diagram&#10;&#10;Description automatically generated">
            <a:extLst>
              <a:ext uri="{FF2B5EF4-FFF2-40B4-BE49-F238E27FC236}">
                <a16:creationId xmlns:a16="http://schemas.microsoft.com/office/drawing/2014/main" id="{C1DB67A9-4FA1-D880-83AA-6254376179F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5591175" y="2951960"/>
            <a:ext cx="1428762" cy="1702557"/>
          </a:xfrm>
          <a:prstGeom prst="flowChartConnector">
            <a:avLst/>
          </a:prstGeom>
        </p:spPr>
      </p:pic>
    </p:spTree>
    <p:extLst>
      <p:ext uri="{BB962C8B-B14F-4D97-AF65-F5344CB8AC3E}">
        <p14:creationId xmlns:p14="http://schemas.microsoft.com/office/powerpoint/2010/main" val="2664116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6. </a:t>
            </a:r>
            <a:r>
              <a:rPr lang="it-IT" sz="3200" b="1" dirty="0">
                <a:solidFill>
                  <a:schemeClr val="bg1"/>
                </a:solidFill>
                <a:latin typeface="Lato"/>
                <a:ea typeface="+mn-lt"/>
                <a:cs typeface="+mn-lt"/>
              </a:rPr>
              <a:t>Monitoring engagement activity</a:t>
            </a:r>
            <a:endParaRPr lang="en-GB" sz="3200" b="1" dirty="0">
              <a:solidFill>
                <a:schemeClr val="bg1"/>
              </a:solidFill>
              <a:latin typeface="Lato"/>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23</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CasellaDiTesto 3">
            <a:extLst>
              <a:ext uri="{FF2B5EF4-FFF2-40B4-BE49-F238E27FC236}">
                <a16:creationId xmlns:a16="http://schemas.microsoft.com/office/drawing/2014/main" id="{B853FE96-B101-6C46-96E7-2815A6EEF38A}"/>
              </a:ext>
            </a:extLst>
          </p:cNvPr>
          <p:cNvSpPr txBox="1"/>
          <p:nvPr/>
        </p:nvSpPr>
        <p:spPr>
          <a:xfrm>
            <a:off x="7535367" y="1211958"/>
            <a:ext cx="3497424"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endParaRPr lang="it-IT" sz="2800">
              <a:solidFill>
                <a:srgbClr val="34C4F2"/>
              </a:solidFill>
              <a:latin typeface="Arial" panose="020B0604020202020204" pitchFamily="34" charset="0"/>
              <a:cs typeface="Arial" panose="020B0604020202020204" pitchFamily="34" charset="0"/>
            </a:endParaRPr>
          </a:p>
          <a:p>
            <a:pPr algn="r"/>
            <a:endParaRPr lang="it-IT" sz="2800" b="1">
              <a:ea typeface="+mn-lt"/>
              <a:cs typeface="+mn-lt"/>
            </a:endParaRPr>
          </a:p>
          <a:p>
            <a:pPr algn="r"/>
            <a:endParaRPr lang="it-IT" sz="2800" b="1">
              <a:cs typeface="Calibri"/>
            </a:endParaRPr>
          </a:p>
          <a:p>
            <a:pPr algn="r"/>
            <a:endParaRPr lang="it-IT" sz="2800" b="1">
              <a:cs typeface="Calibri"/>
            </a:endParaRPr>
          </a:p>
        </p:txBody>
      </p:sp>
      <p:sp>
        <p:nvSpPr>
          <p:cNvPr id="4" name="TextBox 3">
            <a:extLst>
              <a:ext uri="{FF2B5EF4-FFF2-40B4-BE49-F238E27FC236}">
                <a16:creationId xmlns:a16="http://schemas.microsoft.com/office/drawing/2014/main" id="{5EC1BA07-8B4D-6206-2C88-51CE42922A5E}"/>
              </a:ext>
            </a:extLst>
          </p:cNvPr>
          <p:cNvSpPr txBox="1"/>
          <p:nvPr/>
        </p:nvSpPr>
        <p:spPr>
          <a:xfrm>
            <a:off x="547425" y="1375094"/>
            <a:ext cx="1117106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latin typeface="Lato"/>
                <a:ea typeface="+mn-lt"/>
                <a:cs typeface="Arial"/>
              </a:rPr>
              <a:t>Valid context-based monitoring strategy</a:t>
            </a:r>
            <a:r>
              <a:rPr lang="en-US" dirty="0">
                <a:latin typeface="Lato"/>
                <a:ea typeface="+mn-lt"/>
                <a:cs typeface="Arial"/>
              </a:rPr>
              <a:t>: together with stakeholders, select indicators that reflect the socio-ecological system and project objectives</a:t>
            </a:r>
            <a:endParaRPr lang="fi-FI" sz="1400" dirty="0">
              <a:latin typeface="Lato"/>
              <a:ea typeface="Lato"/>
              <a:cs typeface="Lato"/>
            </a:endParaRPr>
          </a:p>
        </p:txBody>
      </p:sp>
      <p:grpSp>
        <p:nvGrpSpPr>
          <p:cNvPr id="53" name="Group 52">
            <a:extLst>
              <a:ext uri="{FF2B5EF4-FFF2-40B4-BE49-F238E27FC236}">
                <a16:creationId xmlns:a16="http://schemas.microsoft.com/office/drawing/2014/main" id="{D6942355-596C-1882-EA34-2DB0DA0075D6}"/>
              </a:ext>
            </a:extLst>
          </p:cNvPr>
          <p:cNvGrpSpPr/>
          <p:nvPr/>
        </p:nvGrpSpPr>
        <p:grpSpPr>
          <a:xfrm>
            <a:off x="1157666" y="2803072"/>
            <a:ext cx="9585022" cy="1851176"/>
            <a:chOff x="1230237" y="1968500"/>
            <a:chExt cx="9294737" cy="1536700"/>
          </a:xfrm>
        </p:grpSpPr>
        <p:sp>
          <p:nvSpPr>
            <p:cNvPr id="5" name="Rounded Rectangle 20">
              <a:extLst>
                <a:ext uri="{FF2B5EF4-FFF2-40B4-BE49-F238E27FC236}">
                  <a16:creationId xmlns:a16="http://schemas.microsoft.com/office/drawing/2014/main" id="{33416DE9-DBC9-0483-7011-7D1175BB4424}"/>
                </a:ext>
              </a:extLst>
            </p:cNvPr>
            <p:cNvSpPr/>
            <p:nvPr/>
          </p:nvSpPr>
          <p:spPr>
            <a:xfrm>
              <a:off x="1230237" y="1968500"/>
              <a:ext cx="2857500" cy="1536700"/>
            </a:xfrm>
            <a:prstGeom prst="roundRect">
              <a:avLst/>
            </a:prstGeom>
            <a:solidFill>
              <a:srgbClr val="BFEB8A"/>
            </a:solidFill>
            <a:ln>
              <a:noFill/>
            </a:ln>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400" dirty="0">
                  <a:solidFill>
                    <a:srgbClr val="000000"/>
                  </a:solidFill>
                  <a:latin typeface="Lato"/>
                  <a:ea typeface="Lato"/>
                  <a:cs typeface="Arial"/>
                </a:rPr>
                <a:t>OALs are </a:t>
              </a:r>
              <a:r>
                <a:rPr lang="en-US" sz="1400" b="1" dirty="0">
                  <a:solidFill>
                    <a:srgbClr val="000000"/>
                  </a:solidFill>
                  <a:latin typeface="Lato"/>
                  <a:ea typeface="Lato"/>
                  <a:cs typeface="Arial"/>
                </a:rPr>
                <a:t>complex,</a:t>
              </a:r>
              <a:r>
                <a:rPr lang="en-US" sz="1400" dirty="0">
                  <a:solidFill>
                    <a:srgbClr val="000000"/>
                  </a:solidFill>
                  <a:latin typeface="Lato"/>
                  <a:ea typeface="Lato"/>
                  <a:cs typeface="Arial"/>
                </a:rPr>
                <a:t> </a:t>
              </a:r>
              <a:r>
                <a:rPr lang="en-US" sz="1400" b="1" dirty="0">
                  <a:solidFill>
                    <a:srgbClr val="000000"/>
                  </a:solidFill>
                  <a:latin typeface="Lato"/>
                  <a:ea typeface="Lato"/>
                  <a:cs typeface="Arial"/>
                </a:rPr>
                <a:t>interconnected </a:t>
              </a:r>
              <a:r>
                <a:rPr lang="en-US" sz="1400" dirty="0">
                  <a:solidFill>
                    <a:srgbClr val="000000"/>
                  </a:solidFill>
                  <a:latin typeface="Lato"/>
                  <a:ea typeface="Lato"/>
                  <a:cs typeface="Arial"/>
                </a:rPr>
                <a:t>biophysical and socio-economic systems that require a wide range of data, methods and tools for Monitoring &amp; Evaluation</a:t>
              </a:r>
              <a:r>
                <a:rPr lang="en-US" sz="1400" b="1" dirty="0">
                  <a:solidFill>
                    <a:srgbClr val="000000"/>
                  </a:solidFill>
                  <a:latin typeface="Lato"/>
                  <a:ea typeface="Lato"/>
                  <a:cs typeface="Arial"/>
                </a:rPr>
                <a:t> </a:t>
              </a:r>
              <a:endParaRPr lang="en-US" sz="1400" dirty="0">
                <a:solidFill>
                  <a:srgbClr val="000000"/>
                </a:solidFill>
                <a:latin typeface="Lato"/>
                <a:ea typeface="Lato"/>
                <a:cs typeface="Arial"/>
              </a:endParaRPr>
            </a:p>
          </p:txBody>
        </p:sp>
        <p:sp>
          <p:nvSpPr>
            <p:cNvPr id="6" name="Rounded Rectangle 29">
              <a:extLst>
                <a:ext uri="{FF2B5EF4-FFF2-40B4-BE49-F238E27FC236}">
                  <a16:creationId xmlns:a16="http://schemas.microsoft.com/office/drawing/2014/main" id="{5578A52C-AF50-87AD-5143-40EC045989BF}"/>
                </a:ext>
              </a:extLst>
            </p:cNvPr>
            <p:cNvSpPr/>
            <p:nvPr/>
          </p:nvSpPr>
          <p:spPr>
            <a:xfrm>
              <a:off x="7667474" y="1968500"/>
              <a:ext cx="2857500" cy="1536700"/>
            </a:xfrm>
            <a:prstGeom prst="roundRect">
              <a:avLst/>
            </a:prstGeom>
            <a:solidFill>
              <a:srgbClr val="BFEB8A"/>
            </a:solidFill>
            <a:ln>
              <a:noFill/>
            </a:ln>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br>
                <a:rPr lang="en-US" sz="1400" dirty="0">
                  <a:solidFill>
                    <a:srgbClr val="000000"/>
                  </a:solidFill>
                  <a:latin typeface="Lato"/>
                  <a:ea typeface="Lato"/>
                  <a:cs typeface="Arial"/>
                </a:rPr>
              </a:br>
              <a:r>
                <a:rPr lang="en-US" sz="1400" dirty="0">
                  <a:solidFill>
                    <a:srgbClr val="000000"/>
                  </a:solidFill>
                  <a:latin typeface="Lato"/>
                  <a:ea typeface="Lato"/>
                  <a:cs typeface="Arial"/>
                </a:rPr>
                <a:t>INDICATORS</a:t>
              </a:r>
            </a:p>
            <a:p>
              <a:pPr algn="ctr"/>
              <a:r>
                <a:rPr lang="en-US" sz="1400" dirty="0">
                  <a:solidFill>
                    <a:srgbClr val="000000"/>
                  </a:solidFill>
                  <a:latin typeface="Lato"/>
                  <a:ea typeface="Lato"/>
                  <a:cs typeface="Arial"/>
                </a:rPr>
                <a:t>- Input indicators </a:t>
              </a:r>
            </a:p>
            <a:p>
              <a:pPr algn="ctr"/>
              <a:r>
                <a:rPr lang="en-US" sz="1400" dirty="0">
                  <a:solidFill>
                    <a:srgbClr val="000000"/>
                  </a:solidFill>
                  <a:latin typeface="Lato"/>
                  <a:ea typeface="Lato"/>
                  <a:cs typeface="Arial"/>
                </a:rPr>
                <a:t>- Process indicators </a:t>
              </a:r>
            </a:p>
            <a:p>
              <a:pPr algn="ctr"/>
              <a:r>
                <a:rPr lang="en-US" sz="1400" dirty="0">
                  <a:solidFill>
                    <a:srgbClr val="000000"/>
                  </a:solidFill>
                  <a:latin typeface="Lato"/>
                  <a:ea typeface="Lato"/>
                  <a:cs typeface="Arial"/>
                </a:rPr>
                <a:t>- Output indicators </a:t>
              </a:r>
            </a:p>
            <a:p>
              <a:pPr algn="ctr"/>
              <a:r>
                <a:rPr lang="en-US" sz="1400" dirty="0">
                  <a:solidFill>
                    <a:srgbClr val="000000"/>
                  </a:solidFill>
                  <a:latin typeface="Lato"/>
                  <a:ea typeface="Lato"/>
                  <a:cs typeface="Arial"/>
                </a:rPr>
                <a:t>- Outcome indicators </a:t>
              </a:r>
            </a:p>
            <a:p>
              <a:pPr algn="ctr"/>
              <a:r>
                <a:rPr lang="en-US" sz="1400" dirty="0">
                  <a:solidFill>
                    <a:srgbClr val="000000"/>
                  </a:solidFill>
                  <a:latin typeface="Lato"/>
                  <a:ea typeface="Lato"/>
                  <a:cs typeface="Arial"/>
                </a:rPr>
                <a:t>- Impact indicators </a:t>
              </a:r>
            </a:p>
            <a:p>
              <a:pPr algn="ctr"/>
              <a:endParaRPr lang="en-US" sz="1400" dirty="0">
                <a:solidFill>
                  <a:srgbClr val="000000"/>
                </a:solidFill>
                <a:latin typeface="Lato"/>
                <a:ea typeface="Lato"/>
                <a:cs typeface="Arial"/>
              </a:endParaRPr>
            </a:p>
          </p:txBody>
        </p:sp>
        <p:sp>
          <p:nvSpPr>
            <p:cNvPr id="7" name="Oval 6">
              <a:extLst>
                <a:ext uri="{FF2B5EF4-FFF2-40B4-BE49-F238E27FC236}">
                  <a16:creationId xmlns:a16="http://schemas.microsoft.com/office/drawing/2014/main" id="{5EAAC5AC-5D7F-FC34-1A23-B75967563685}"/>
                </a:ext>
              </a:extLst>
            </p:cNvPr>
            <p:cNvSpPr/>
            <p:nvPr/>
          </p:nvSpPr>
          <p:spPr>
            <a:xfrm>
              <a:off x="5064125" y="1974850"/>
              <a:ext cx="1619250" cy="1336675"/>
            </a:xfrm>
            <a:prstGeom prst="ellipse">
              <a:avLst/>
            </a:prstGeom>
            <a:noFill/>
            <a:ln w="28575" cmpd="sng">
              <a:solidFill>
                <a:srgbClr val="8DC549"/>
              </a:solidFill>
            </a:ln>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lnSpc>
                  <a:spcPct val="110000"/>
                </a:lnSpc>
              </a:pPr>
              <a:endParaRPr lang="en-CA" sz="1500" b="1" dirty="0">
                <a:solidFill>
                  <a:srgbClr val="000000"/>
                </a:solidFill>
                <a:latin typeface="Arial"/>
                <a:cs typeface="Arial"/>
              </a:endParaRPr>
            </a:p>
            <a:p>
              <a:pPr algn="ctr">
                <a:lnSpc>
                  <a:spcPct val="110000"/>
                </a:lnSpc>
              </a:pPr>
              <a:endParaRPr lang="en-CA" sz="900" b="1" dirty="0">
                <a:solidFill>
                  <a:srgbClr val="000000"/>
                </a:solidFill>
                <a:latin typeface="Arial"/>
                <a:cs typeface="Arial"/>
              </a:endParaRPr>
            </a:p>
            <a:p>
              <a:pPr algn="ctr">
                <a:lnSpc>
                  <a:spcPct val="110000"/>
                </a:lnSpc>
              </a:pPr>
              <a:r>
                <a:rPr lang="en-CA" sz="1100" b="1" dirty="0">
                  <a:solidFill>
                    <a:srgbClr val="000000"/>
                  </a:solidFill>
                  <a:latin typeface="Lato"/>
                  <a:ea typeface="Lato"/>
                  <a:cs typeface="Arial"/>
                </a:rPr>
                <a:t>SOCIO-ECOLOGICAL APPROACH</a:t>
              </a:r>
            </a:p>
            <a:p>
              <a:pPr algn="ctr">
                <a:lnSpc>
                  <a:spcPct val="110000"/>
                </a:lnSpc>
              </a:pPr>
              <a:endParaRPr lang="en-CA" sz="2000" dirty="0">
                <a:solidFill>
                  <a:srgbClr val="000000"/>
                </a:solidFill>
                <a:latin typeface="Lato"/>
                <a:ea typeface="Lato"/>
                <a:cs typeface="Arial"/>
              </a:endParaRPr>
            </a:p>
            <a:p>
              <a:pPr algn="just">
                <a:lnSpc>
                  <a:spcPts val="1620"/>
                </a:lnSpc>
              </a:pPr>
              <a:endParaRPr lang="en-CA" dirty="0"/>
            </a:p>
          </p:txBody>
        </p:sp>
        <p:sp>
          <p:nvSpPr>
            <p:cNvPr id="9" name="Right Arrow 1">
              <a:extLst>
                <a:ext uri="{FF2B5EF4-FFF2-40B4-BE49-F238E27FC236}">
                  <a16:creationId xmlns:a16="http://schemas.microsoft.com/office/drawing/2014/main" id="{B23B771A-CBAE-690A-B305-CF42B3DCA966}"/>
                </a:ext>
              </a:extLst>
            </p:cNvPr>
            <p:cNvSpPr/>
            <p:nvPr/>
          </p:nvSpPr>
          <p:spPr>
            <a:xfrm>
              <a:off x="4278842" y="2543175"/>
              <a:ext cx="539750" cy="209550"/>
            </a:xfrm>
            <a:prstGeom prst="rightArrow">
              <a:avLst/>
            </a:prstGeom>
            <a:solidFill>
              <a:srgbClr val="8DC549"/>
            </a:solidFill>
            <a:ln>
              <a:solidFill>
                <a:srgbClr val="8DC549"/>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1" name="Right Arrow 25">
              <a:extLst>
                <a:ext uri="{FF2B5EF4-FFF2-40B4-BE49-F238E27FC236}">
                  <a16:creationId xmlns:a16="http://schemas.microsoft.com/office/drawing/2014/main" id="{8050B6A3-576E-868F-9B35-41DDA72EF8F4}"/>
                </a:ext>
              </a:extLst>
            </p:cNvPr>
            <p:cNvSpPr/>
            <p:nvPr/>
          </p:nvSpPr>
          <p:spPr>
            <a:xfrm>
              <a:off x="6893379" y="2534255"/>
              <a:ext cx="539750" cy="221645"/>
            </a:xfrm>
            <a:prstGeom prst="rightArrow">
              <a:avLst/>
            </a:prstGeom>
            <a:solidFill>
              <a:srgbClr val="8DC549"/>
            </a:solidFill>
            <a:ln>
              <a:solidFill>
                <a:srgbClr val="8DC549"/>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grpSp>
      <p:sp>
        <p:nvSpPr>
          <p:cNvPr id="2" name="Rectangle 1">
            <a:extLst>
              <a:ext uri="{FF2B5EF4-FFF2-40B4-BE49-F238E27FC236}">
                <a16:creationId xmlns:a16="http://schemas.microsoft.com/office/drawing/2014/main" id="{1C66FF9E-9637-0D0D-7AB1-D894A1E21475}"/>
              </a:ext>
            </a:extLst>
          </p:cNvPr>
          <p:cNvSpPr/>
          <p:nvPr/>
        </p:nvSpPr>
        <p:spPr>
          <a:xfrm>
            <a:off x="688073" y="5052724"/>
            <a:ext cx="11041094" cy="6746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nSpc>
                <a:spcPct val="110000"/>
              </a:lnSpc>
            </a:pPr>
            <a:r>
              <a:rPr lang="en-US" i="1" dirty="0">
                <a:solidFill>
                  <a:schemeClr val="tx1"/>
                </a:solidFill>
                <a:latin typeface="Lato"/>
                <a:ea typeface="+mn-lt"/>
                <a:cs typeface="Arial"/>
              </a:rPr>
              <a:t>This strategy should be integrated with the technical and performance measurement activity, identifying a balance in the number of indicators that could be used to evaluate changes directly attributable to the project*</a:t>
            </a:r>
            <a:endParaRPr lang="es-ES" i="1" dirty="0">
              <a:solidFill>
                <a:schemeClr val="tx1"/>
              </a:solidFill>
              <a:latin typeface="Lato"/>
              <a:ea typeface="+mn-lt"/>
              <a:cs typeface="Arial"/>
            </a:endParaRPr>
          </a:p>
        </p:txBody>
      </p:sp>
      <p:sp>
        <p:nvSpPr>
          <p:cNvPr id="3" name="TextBox 2">
            <a:extLst>
              <a:ext uri="{FF2B5EF4-FFF2-40B4-BE49-F238E27FC236}">
                <a16:creationId xmlns:a16="http://schemas.microsoft.com/office/drawing/2014/main" id="{137A2E79-BD6A-BF23-8B97-DF54BCF72A13}"/>
              </a:ext>
            </a:extLst>
          </p:cNvPr>
          <p:cNvSpPr txBox="1"/>
          <p:nvPr/>
        </p:nvSpPr>
        <p:spPr>
          <a:xfrm>
            <a:off x="9883443" y="6018938"/>
            <a:ext cx="2422007" cy="307777"/>
          </a:xfrm>
          <a:prstGeom prst="rect">
            <a:avLst/>
          </a:prstGeom>
          <a:noFill/>
        </p:spPr>
        <p:txBody>
          <a:bodyPr wrap="square" rtlCol="0">
            <a:spAutoFit/>
          </a:bodyPr>
          <a:lstStyle/>
          <a:p>
            <a:r>
              <a:rPr lang="en-US" sz="1400">
                <a:solidFill>
                  <a:schemeClr val="tx1"/>
                </a:solidFill>
                <a:latin typeface="Lato"/>
                <a:ea typeface="+mn-lt"/>
                <a:cs typeface="Arial"/>
              </a:rPr>
              <a:t>*Source: </a:t>
            </a:r>
            <a:r>
              <a:rPr lang="en-US" sz="1400">
                <a:solidFill>
                  <a:schemeClr val="tx1"/>
                </a:solidFill>
                <a:latin typeface="Lato"/>
                <a:ea typeface="+mn-lt"/>
                <a:cs typeface="Arial"/>
                <a:hlinkClick r:id="rId5"/>
              </a:rPr>
              <a:t>Getler et al., 2016</a:t>
            </a:r>
            <a:endParaRPr lang="en-US" sz="1400"/>
          </a:p>
        </p:txBody>
      </p:sp>
    </p:spTree>
    <p:extLst>
      <p:ext uri="{BB962C8B-B14F-4D97-AF65-F5344CB8AC3E}">
        <p14:creationId xmlns:p14="http://schemas.microsoft.com/office/powerpoint/2010/main" val="2059633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6. </a:t>
            </a:r>
            <a:r>
              <a:rPr lang="it-IT" sz="3200" b="1" dirty="0">
                <a:solidFill>
                  <a:schemeClr val="bg1"/>
                </a:solidFill>
                <a:latin typeface="Lato"/>
                <a:ea typeface="+mn-lt"/>
                <a:cs typeface="+mn-lt"/>
              </a:rPr>
              <a:t>Monitoring engagement activity</a:t>
            </a:r>
            <a:endParaRPr lang="en-GB" sz="3200" b="1" dirty="0">
              <a:solidFill>
                <a:schemeClr val="bg1"/>
              </a:solidFill>
              <a:latin typeface="Lato"/>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24</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extBox 3">
            <a:extLst>
              <a:ext uri="{FF2B5EF4-FFF2-40B4-BE49-F238E27FC236}">
                <a16:creationId xmlns:a16="http://schemas.microsoft.com/office/drawing/2014/main" id="{5EC1BA07-8B4D-6206-2C88-51CE42922A5E}"/>
              </a:ext>
            </a:extLst>
          </p:cNvPr>
          <p:cNvSpPr txBox="1"/>
          <p:nvPr/>
        </p:nvSpPr>
        <p:spPr>
          <a:xfrm>
            <a:off x="511139" y="1314618"/>
            <a:ext cx="4772685"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2000" b="1" dirty="0">
                <a:latin typeface="Lato"/>
                <a:ea typeface="+mn-lt"/>
                <a:cs typeface="Arial"/>
              </a:rPr>
              <a:t>Participatory process </a:t>
            </a:r>
            <a:r>
              <a:rPr lang="en-US" sz="2000" dirty="0">
                <a:latin typeface="Lato"/>
                <a:ea typeface="+mn-lt"/>
                <a:cs typeface="Arial"/>
              </a:rPr>
              <a:t>to set up a co-monitoring action path (reiterative and bottom-up) </a:t>
            </a:r>
            <a:endParaRPr lang="fi-FI" sz="1400" dirty="0">
              <a:latin typeface="Lato"/>
              <a:ea typeface="Lato"/>
              <a:cs typeface="Lato"/>
            </a:endParaRPr>
          </a:p>
        </p:txBody>
      </p:sp>
      <p:grpSp>
        <p:nvGrpSpPr>
          <p:cNvPr id="54" name="Group 53">
            <a:extLst>
              <a:ext uri="{FF2B5EF4-FFF2-40B4-BE49-F238E27FC236}">
                <a16:creationId xmlns:a16="http://schemas.microsoft.com/office/drawing/2014/main" id="{7D341401-AFD0-52F9-D2DF-42D733D2B690}"/>
              </a:ext>
            </a:extLst>
          </p:cNvPr>
          <p:cNvGrpSpPr/>
          <p:nvPr/>
        </p:nvGrpSpPr>
        <p:grpSpPr>
          <a:xfrm>
            <a:off x="724367" y="2759536"/>
            <a:ext cx="4775804" cy="2927174"/>
            <a:chOff x="4002177" y="3678772"/>
            <a:chExt cx="4025900" cy="2439965"/>
          </a:xfrm>
        </p:grpSpPr>
        <p:sp>
          <p:nvSpPr>
            <p:cNvPr id="17" name="Curved Left Arrow 4">
              <a:extLst>
                <a:ext uri="{FF2B5EF4-FFF2-40B4-BE49-F238E27FC236}">
                  <a16:creationId xmlns:a16="http://schemas.microsoft.com/office/drawing/2014/main" id="{EB01F6DA-81C3-A9FB-4540-857A2DF867CE}"/>
                </a:ext>
              </a:extLst>
            </p:cNvPr>
            <p:cNvSpPr/>
            <p:nvPr/>
          </p:nvSpPr>
          <p:spPr>
            <a:xfrm>
              <a:off x="7012077" y="3899620"/>
              <a:ext cx="1016000" cy="2197100"/>
            </a:xfrm>
            <a:prstGeom prst="curvedLeftArrow">
              <a:avLst/>
            </a:prstGeom>
            <a:solidFill>
              <a:srgbClr val="FCDAC2"/>
            </a:solidFill>
            <a:ln>
              <a:solidFill>
                <a:schemeClr val="bg1"/>
              </a:solidFill>
            </a:ln>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23" name="TextBox 22">
              <a:extLst>
                <a:ext uri="{FF2B5EF4-FFF2-40B4-BE49-F238E27FC236}">
                  <a16:creationId xmlns:a16="http://schemas.microsoft.com/office/drawing/2014/main" id="{445ECC4C-477F-47B8-3931-078B9047652E}"/>
                </a:ext>
              </a:extLst>
            </p:cNvPr>
            <p:cNvSpPr txBox="1"/>
            <p:nvPr/>
          </p:nvSpPr>
          <p:spPr>
            <a:xfrm>
              <a:off x="5032104" y="3678772"/>
              <a:ext cx="1897777" cy="436133"/>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lIns="91440" tIns="45720" rIns="91440" bIns="45720" rtlCol="0" anchor="t">
              <a:spAutoFit/>
            </a:bodyPr>
            <a:lstStyle/>
            <a:p>
              <a:pPr algn="ctr"/>
              <a:r>
                <a:rPr lang="en-US" sz="1400" i="1">
                  <a:latin typeface="Lato"/>
                  <a:ea typeface="Lato"/>
                  <a:cs typeface="Arial"/>
                </a:rPr>
                <a:t>Gather data to fill indicators </a:t>
              </a:r>
            </a:p>
          </p:txBody>
        </p:sp>
        <p:sp>
          <p:nvSpPr>
            <p:cNvPr id="26" name="Curved Left Arrow 26">
              <a:extLst>
                <a:ext uri="{FF2B5EF4-FFF2-40B4-BE49-F238E27FC236}">
                  <a16:creationId xmlns:a16="http://schemas.microsoft.com/office/drawing/2014/main" id="{BB66A5BC-B75B-CE15-8ECD-30F6002E3734}"/>
                </a:ext>
              </a:extLst>
            </p:cNvPr>
            <p:cNvSpPr/>
            <p:nvPr/>
          </p:nvSpPr>
          <p:spPr>
            <a:xfrm flipH="1" flipV="1">
              <a:off x="4002177" y="3836119"/>
              <a:ext cx="967730" cy="2200836"/>
            </a:xfrm>
            <a:prstGeom prst="curvedLeftArrow">
              <a:avLst>
                <a:gd name="adj1" fmla="val 25000"/>
                <a:gd name="adj2" fmla="val 46991"/>
                <a:gd name="adj3" fmla="val 25000"/>
              </a:avLst>
            </a:prstGeom>
            <a:solidFill>
              <a:srgbClr val="FCDAC2"/>
            </a:solidFill>
            <a:ln>
              <a:solidFill>
                <a:schemeClr val="bg1"/>
              </a:solidFill>
            </a:ln>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28" name="Up Arrow 6">
              <a:extLst>
                <a:ext uri="{FF2B5EF4-FFF2-40B4-BE49-F238E27FC236}">
                  <a16:creationId xmlns:a16="http://schemas.microsoft.com/office/drawing/2014/main" id="{9BA3855B-6606-C133-B082-501E0FAF6660}"/>
                </a:ext>
              </a:extLst>
            </p:cNvPr>
            <p:cNvSpPr/>
            <p:nvPr/>
          </p:nvSpPr>
          <p:spPr>
            <a:xfrm>
              <a:off x="5758809" y="4233542"/>
              <a:ext cx="306564" cy="525574"/>
            </a:xfrm>
            <a:prstGeom prst="upArrow">
              <a:avLst/>
            </a:prstGeom>
            <a:solidFill>
              <a:srgbClr val="FCDAC2"/>
            </a:solidFill>
            <a:ln>
              <a:solidFill>
                <a:schemeClr val="bg1"/>
              </a:solidFill>
            </a:ln>
          </p:spPr>
          <p:style>
            <a:lnRef idx="1">
              <a:schemeClr val="dk1"/>
            </a:lnRef>
            <a:fillRef idx="3">
              <a:schemeClr val="dk1"/>
            </a:fillRef>
            <a:effectRef idx="2">
              <a:schemeClr val="dk1"/>
            </a:effectRef>
            <a:fontRef idx="minor">
              <a:schemeClr val="lt1"/>
            </a:fontRef>
          </p:style>
          <p:txBody>
            <a:bodyPr rtlCol="0" anchor="ctr"/>
            <a:lstStyle/>
            <a:p>
              <a:pPr algn="ctr"/>
              <a:endParaRPr lang="en-US">
                <a:solidFill>
                  <a:schemeClr val="tx1"/>
                </a:solidFill>
              </a:endParaRPr>
            </a:p>
          </p:txBody>
        </p:sp>
        <p:sp>
          <p:nvSpPr>
            <p:cNvPr id="30" name="Alternate Process 7">
              <a:extLst>
                <a:ext uri="{FF2B5EF4-FFF2-40B4-BE49-F238E27FC236}">
                  <a16:creationId xmlns:a16="http://schemas.microsoft.com/office/drawing/2014/main" id="{36A35C01-5F9C-8A36-7F6A-B84D4A3A50B7}"/>
                </a:ext>
              </a:extLst>
            </p:cNvPr>
            <p:cNvSpPr/>
            <p:nvPr/>
          </p:nvSpPr>
          <p:spPr>
            <a:xfrm>
              <a:off x="5050498" y="4851816"/>
              <a:ext cx="1839383" cy="496375"/>
            </a:xfrm>
            <a:prstGeom prst="flowChartAlternateProcess">
              <a:avLst/>
            </a:prstGeom>
            <a:solidFill>
              <a:srgbClr val="F09400"/>
            </a:solidFill>
            <a:ln>
              <a:solidFill>
                <a:schemeClr val="bg1"/>
              </a:solidFill>
            </a:ln>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lgn="ctr"/>
              <a:r>
                <a:rPr lang="en-US" sz="1600" b="1">
                  <a:solidFill>
                    <a:schemeClr val="tx1"/>
                  </a:solidFill>
                  <a:latin typeface="Lato"/>
                  <a:ea typeface="Lato"/>
                  <a:cs typeface="Arial"/>
                </a:rPr>
                <a:t>INDICATOR SELECTION </a:t>
              </a:r>
              <a:endParaRPr lang="en-US" sz="1600">
                <a:solidFill>
                  <a:schemeClr val="tx1"/>
                </a:solidFill>
                <a:latin typeface="Lato"/>
                <a:ea typeface="Lato"/>
                <a:cs typeface="Arial"/>
              </a:endParaRPr>
            </a:p>
          </p:txBody>
        </p:sp>
        <p:sp>
          <p:nvSpPr>
            <p:cNvPr id="52" name="TextBox 51">
              <a:extLst>
                <a:ext uri="{FF2B5EF4-FFF2-40B4-BE49-F238E27FC236}">
                  <a16:creationId xmlns:a16="http://schemas.microsoft.com/office/drawing/2014/main" id="{4C7679E8-5561-A99A-041D-6E889BB1F9D9}"/>
                </a:ext>
              </a:extLst>
            </p:cNvPr>
            <p:cNvSpPr txBox="1"/>
            <p:nvPr/>
          </p:nvSpPr>
          <p:spPr>
            <a:xfrm rot="10800000" flipV="1">
              <a:off x="5063420" y="5682604"/>
              <a:ext cx="1897776" cy="436133"/>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lIns="91440" tIns="45720" rIns="91440" bIns="45720" rtlCol="0" anchor="t">
              <a:spAutoFit/>
            </a:bodyPr>
            <a:lstStyle/>
            <a:p>
              <a:pPr algn="ctr"/>
              <a:r>
                <a:rPr lang="en-US" sz="1400" i="1">
                  <a:latin typeface="Lato"/>
                  <a:ea typeface="Lato"/>
                  <a:cs typeface="Arial"/>
                </a:rPr>
                <a:t>Open discussion with stakeholders</a:t>
              </a:r>
            </a:p>
          </p:txBody>
        </p:sp>
      </p:grpSp>
      <p:sp>
        <p:nvSpPr>
          <p:cNvPr id="57" name="Rectangular Callout 4">
            <a:extLst>
              <a:ext uri="{FF2B5EF4-FFF2-40B4-BE49-F238E27FC236}">
                <a16:creationId xmlns:a16="http://schemas.microsoft.com/office/drawing/2014/main" id="{8DDA9A50-C508-621E-2EE8-59EC3B05BEA8}"/>
              </a:ext>
            </a:extLst>
          </p:cNvPr>
          <p:cNvSpPr/>
          <p:nvPr/>
        </p:nvSpPr>
        <p:spPr>
          <a:xfrm>
            <a:off x="6735838" y="1146024"/>
            <a:ext cx="5289853" cy="4989286"/>
          </a:xfrm>
          <a:prstGeom prst="wedgeRectCallout">
            <a:avLst>
              <a:gd name="adj1" fmla="val -26461"/>
              <a:gd name="adj2" fmla="val 50313"/>
            </a:avLst>
          </a:prstGeom>
          <a:solidFill>
            <a:srgbClr val="CCF1FF">
              <a:alpha val="23000"/>
            </a:srgbClr>
          </a:solidFill>
          <a:ln w="57150" cmpd="sng">
            <a:solidFill>
              <a:srgbClr val="FF8400"/>
            </a:solidFill>
          </a:ln>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pPr algn="ctr"/>
            <a:r>
              <a:rPr lang="en-US" sz="1400" b="1">
                <a:solidFill>
                  <a:srgbClr val="000000"/>
                </a:solidFill>
                <a:latin typeface="Lato"/>
                <a:ea typeface="Lato"/>
                <a:cs typeface="Lato"/>
              </a:rPr>
              <a:t>INDICATOR SELECTION </a:t>
            </a:r>
            <a:endParaRPr lang="en-US">
              <a:solidFill>
                <a:srgbClr val="0D0D0D"/>
              </a:solidFill>
              <a:latin typeface="Calibri" panose="020F0502020204030204"/>
              <a:ea typeface="Lato"/>
              <a:cs typeface="Calibri" panose="020F0502020204030204"/>
            </a:endParaRPr>
          </a:p>
          <a:p>
            <a:br>
              <a:rPr lang="en-US" sz="1400" b="1">
                <a:solidFill>
                  <a:srgbClr val="000000"/>
                </a:solidFill>
                <a:latin typeface="Lato"/>
                <a:ea typeface="Lato"/>
                <a:cs typeface="Lato"/>
              </a:rPr>
            </a:br>
            <a:r>
              <a:rPr lang="en-US" sz="1400" b="1" u="sng">
                <a:solidFill>
                  <a:schemeClr val="tx1">
                    <a:lumMod val="95000"/>
                    <a:lumOff val="5000"/>
                  </a:schemeClr>
                </a:solidFill>
                <a:latin typeface="Lato"/>
                <a:ea typeface="+mn-lt"/>
                <a:cs typeface="+mn-lt"/>
              </a:rPr>
              <a:t>Input:</a:t>
            </a:r>
            <a:r>
              <a:rPr lang="en-US" sz="1400">
                <a:solidFill>
                  <a:schemeClr val="tx1">
                    <a:lumMod val="95000"/>
                    <a:lumOff val="5000"/>
                  </a:schemeClr>
                </a:solidFill>
                <a:latin typeface="Lato"/>
                <a:ea typeface="+mn-lt"/>
                <a:cs typeface="+mn-lt"/>
              </a:rPr>
              <a:t> Interest, Trust, Time, Capabilities, Physical access, </a:t>
            </a:r>
            <a:br>
              <a:rPr lang="en-US" sz="1400">
                <a:solidFill>
                  <a:schemeClr val="tx1">
                    <a:lumMod val="95000"/>
                    <a:lumOff val="5000"/>
                  </a:schemeClr>
                </a:solidFill>
                <a:latin typeface="Lato"/>
                <a:ea typeface="+mn-lt"/>
                <a:cs typeface="+mn-lt"/>
              </a:rPr>
            </a:br>
            <a:r>
              <a:rPr lang="en-US" sz="1400">
                <a:solidFill>
                  <a:schemeClr val="tx1">
                    <a:lumMod val="95000"/>
                    <a:lumOff val="5000"/>
                  </a:schemeClr>
                </a:solidFill>
                <a:latin typeface="Lato"/>
                <a:ea typeface="+mn-lt"/>
                <a:cs typeface="+mn-lt"/>
              </a:rPr>
              <a:t>Communication channel, Composition of research team and stakeholder group, Understanding and agreement of goal</a:t>
            </a:r>
            <a:br>
              <a:rPr lang="en-US" sz="1400">
                <a:solidFill>
                  <a:schemeClr val="tx1">
                    <a:lumMod val="95000"/>
                    <a:lumOff val="5000"/>
                  </a:schemeClr>
                </a:solidFill>
                <a:latin typeface="Lato"/>
                <a:ea typeface="+mn-lt"/>
                <a:cs typeface="+mn-lt"/>
              </a:rPr>
            </a:br>
            <a:endParaRPr lang="en-US">
              <a:solidFill>
                <a:schemeClr val="tx1">
                  <a:lumMod val="95000"/>
                  <a:lumOff val="5000"/>
                </a:schemeClr>
              </a:solidFill>
              <a:latin typeface="Lato"/>
              <a:ea typeface="+mn-lt"/>
              <a:cs typeface="+mn-lt"/>
            </a:endParaRPr>
          </a:p>
          <a:p>
            <a:r>
              <a:rPr lang="en-US" sz="1400" b="1" u="sng">
                <a:solidFill>
                  <a:schemeClr val="tx1">
                    <a:lumMod val="95000"/>
                    <a:lumOff val="5000"/>
                  </a:schemeClr>
                </a:solidFill>
                <a:latin typeface="Lato"/>
                <a:ea typeface="Lato"/>
                <a:cs typeface="Lato"/>
              </a:rPr>
              <a:t>Process activities:</a:t>
            </a:r>
            <a:r>
              <a:rPr lang="en-US" sz="1400" b="1">
                <a:solidFill>
                  <a:schemeClr val="tx1">
                    <a:lumMod val="95000"/>
                    <a:lumOff val="5000"/>
                  </a:schemeClr>
                </a:solidFill>
                <a:latin typeface="Lato"/>
                <a:ea typeface="Lato"/>
                <a:cs typeface="Lato"/>
              </a:rPr>
              <a:t> </a:t>
            </a:r>
            <a:r>
              <a:rPr lang="en-US" sz="1400">
                <a:solidFill>
                  <a:schemeClr val="tx1">
                    <a:lumMod val="95000"/>
                    <a:lumOff val="5000"/>
                  </a:schemeClr>
                </a:solidFill>
                <a:latin typeface="Lato"/>
                <a:ea typeface="Lato"/>
                <a:cs typeface="Lato"/>
              </a:rPr>
              <a:t>Participants (different </a:t>
            </a:r>
            <a:r>
              <a:rPr lang="en-US" sz="1400">
                <a:solidFill>
                  <a:srgbClr val="000000"/>
                </a:solidFill>
                <a:latin typeface="Lato"/>
                <a:ea typeface="Lato"/>
                <a:cs typeface="Lato"/>
              </a:rPr>
              <a:t>social/cultural groups), Communication (formal and informal), Integration, Equity, Inclusiveness (vulnerable groups), Tools for monitoring </a:t>
            </a:r>
            <a:endParaRPr lang="en-US">
              <a:cs typeface="Calibri"/>
            </a:endParaRPr>
          </a:p>
          <a:p>
            <a:endParaRPr lang="en-US" sz="1400" b="1">
              <a:solidFill>
                <a:srgbClr val="000000"/>
              </a:solidFill>
              <a:latin typeface="Lato"/>
              <a:ea typeface="Lato"/>
              <a:cs typeface="Lato"/>
            </a:endParaRPr>
          </a:p>
          <a:p>
            <a:r>
              <a:rPr lang="en-US" sz="1400" b="1" u="sng">
                <a:solidFill>
                  <a:srgbClr val="000000"/>
                </a:solidFill>
                <a:latin typeface="Lato"/>
                <a:ea typeface="Lato"/>
                <a:cs typeface="Lato"/>
              </a:rPr>
              <a:t>Output: </a:t>
            </a:r>
            <a:r>
              <a:rPr lang="en-US" sz="1400">
                <a:solidFill>
                  <a:srgbClr val="000000"/>
                </a:solidFill>
                <a:latin typeface="Lato"/>
                <a:ea typeface="Lato"/>
                <a:cs typeface="Lato"/>
              </a:rPr>
              <a:t>Dissemination - activities to promote and inform about the project results and main, Commitment, Responsibility, Leadership</a:t>
            </a:r>
          </a:p>
          <a:p>
            <a:endParaRPr lang="en-US" sz="1400" b="1">
              <a:solidFill>
                <a:srgbClr val="000000"/>
              </a:solidFill>
              <a:latin typeface="Lato"/>
              <a:ea typeface="Lato"/>
              <a:cs typeface="Lato"/>
            </a:endParaRPr>
          </a:p>
          <a:p>
            <a:r>
              <a:rPr lang="en-US" sz="1400" b="1" u="sng">
                <a:solidFill>
                  <a:srgbClr val="000000"/>
                </a:solidFill>
                <a:latin typeface="Lato"/>
                <a:ea typeface="Lato"/>
                <a:cs typeface="Lato"/>
              </a:rPr>
              <a:t>Outcome: </a:t>
            </a:r>
            <a:r>
              <a:rPr lang="en-US" sz="1400">
                <a:solidFill>
                  <a:srgbClr val="000000"/>
                </a:solidFill>
                <a:latin typeface="Lato"/>
                <a:ea typeface="Lato"/>
                <a:cs typeface="Lato"/>
              </a:rPr>
              <a:t>Learning, Up-scaling, Social cohesion, Impact of NbS on the quality of life, Networking of stakeholders</a:t>
            </a:r>
          </a:p>
          <a:p>
            <a:endParaRPr lang="en-US" sz="1400" b="1">
              <a:solidFill>
                <a:srgbClr val="000000"/>
              </a:solidFill>
              <a:latin typeface="Lato"/>
              <a:ea typeface="Lato"/>
              <a:cs typeface="Lato"/>
            </a:endParaRPr>
          </a:p>
          <a:p>
            <a:r>
              <a:rPr lang="en-US" sz="1400" b="1" u="sng">
                <a:solidFill>
                  <a:srgbClr val="000000"/>
                </a:solidFill>
                <a:latin typeface="Lato"/>
                <a:ea typeface="Lato"/>
                <a:cs typeface="Lato"/>
              </a:rPr>
              <a:t>Impact:</a:t>
            </a:r>
            <a:r>
              <a:rPr lang="en-US" sz="1400" b="1">
                <a:solidFill>
                  <a:srgbClr val="000000"/>
                </a:solidFill>
                <a:latin typeface="Lato"/>
                <a:ea typeface="Lato"/>
                <a:cs typeface="Lato"/>
              </a:rPr>
              <a:t> </a:t>
            </a:r>
            <a:r>
              <a:rPr lang="en-US" sz="1400">
                <a:solidFill>
                  <a:srgbClr val="000000"/>
                </a:solidFill>
                <a:latin typeface="Lato"/>
                <a:ea typeface="Lato"/>
                <a:cs typeface="Lato"/>
              </a:rPr>
              <a:t>Capacity building of different parties through integrated, Strengthened technology innovation - prevalence of NbS over grey infrastructure, Improved acceptance, Increased market demand and competitiveness of NbS, Adoption of new policies</a:t>
            </a:r>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a:p>
            <a:endParaRPr lang="en-US" sz="1400" b="1">
              <a:solidFill>
                <a:srgbClr val="000000"/>
              </a:solidFill>
              <a:latin typeface="Lato"/>
              <a:ea typeface="Lato"/>
              <a:cs typeface="Lato"/>
            </a:endParaRPr>
          </a:p>
        </p:txBody>
      </p:sp>
    </p:spTree>
    <p:extLst>
      <p:ext uri="{BB962C8B-B14F-4D97-AF65-F5344CB8AC3E}">
        <p14:creationId xmlns:p14="http://schemas.microsoft.com/office/powerpoint/2010/main" val="413597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7">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7">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7">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7">
                                            <p:txEl>
                                              <p:pRg st="11" end="1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7">
                                            <p:txEl>
                                              <p:pRg st="13" end="1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7">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A1BD8D-C79D-5C9E-5100-86AE1514E5AC}"/>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13813"/>
            <a:ext cx="11363419" cy="653512"/>
          </a:xfrm>
          <a:prstGeom prst="rect">
            <a:avLst/>
          </a:prstGeom>
          <a:noFill/>
        </p:spPr>
        <p:txBody>
          <a:bodyPr wrap="square" lIns="91440" tIns="45720" rIns="91440" bIns="45720" rtlCol="0" anchor="t">
            <a:spAutoFit/>
          </a:bodyPr>
          <a:lstStyle/>
          <a:p>
            <a:pPr>
              <a:lnSpc>
                <a:spcPct val="150000"/>
              </a:lnSpc>
            </a:pPr>
            <a:r>
              <a:rPr lang="de-DE" sz="2800" b="1">
                <a:solidFill>
                  <a:schemeClr val="bg1"/>
                </a:solidFill>
                <a:latin typeface="Lato"/>
                <a:ea typeface="Lato"/>
                <a:cs typeface="Lato"/>
              </a:rPr>
              <a:t>Takeaways: </a:t>
            </a:r>
            <a:r>
              <a:rPr lang="de-DE" sz="2800" b="1" err="1">
                <a:solidFill>
                  <a:schemeClr val="bg1"/>
                </a:solidFill>
                <a:latin typeface="Lato"/>
                <a:ea typeface="Lato"/>
                <a:cs typeface="Lato"/>
              </a:rPr>
              <a:t>How</a:t>
            </a:r>
            <a:r>
              <a:rPr lang="de-DE" sz="2800" b="1">
                <a:solidFill>
                  <a:schemeClr val="bg1"/>
                </a:solidFill>
                <a:latin typeface="Lato"/>
                <a:ea typeface="Lato"/>
                <a:cs typeface="Lato"/>
              </a:rPr>
              <a:t> </a:t>
            </a:r>
            <a:r>
              <a:rPr lang="de-DE" sz="2800" b="1" err="1">
                <a:solidFill>
                  <a:schemeClr val="bg1"/>
                </a:solidFill>
                <a:latin typeface="Lato"/>
                <a:ea typeface="Lato"/>
                <a:cs typeface="Lato"/>
              </a:rPr>
              <a:t>to</a:t>
            </a:r>
            <a:r>
              <a:rPr lang="de-DE" sz="2800" b="1">
                <a:solidFill>
                  <a:schemeClr val="bg1"/>
                </a:solidFill>
                <a:latin typeface="Lato"/>
                <a:ea typeface="Lato"/>
                <a:cs typeface="Lato"/>
              </a:rPr>
              <a:t> </a:t>
            </a:r>
            <a:r>
              <a:rPr lang="de-DE" sz="2800" b="1" err="1">
                <a:solidFill>
                  <a:schemeClr val="bg1"/>
                </a:solidFill>
                <a:latin typeface="Lato"/>
                <a:ea typeface="Lato"/>
                <a:cs typeface="Lato"/>
              </a:rPr>
              <a:t>engage</a:t>
            </a:r>
            <a:r>
              <a:rPr lang="de-DE" sz="2800" b="1">
                <a:solidFill>
                  <a:schemeClr val="bg1"/>
                </a:solidFill>
                <a:latin typeface="Lato"/>
                <a:ea typeface="Lato"/>
                <a:cs typeface="Lato"/>
              </a:rPr>
              <a:t> </a:t>
            </a:r>
            <a:r>
              <a:rPr lang="de-DE" sz="2800" b="1" err="1">
                <a:solidFill>
                  <a:schemeClr val="bg1"/>
                </a:solidFill>
                <a:latin typeface="Lato"/>
                <a:ea typeface="Lato"/>
                <a:cs typeface="Lato"/>
              </a:rPr>
              <a:t>stakeholders</a:t>
            </a:r>
            <a:r>
              <a:rPr lang="de-DE" sz="2800" b="1">
                <a:solidFill>
                  <a:schemeClr val="bg1"/>
                </a:solidFill>
                <a:latin typeface="Lato"/>
                <a:ea typeface="Lato"/>
                <a:cs typeface="Lato"/>
              </a:rPr>
              <a:t> </a:t>
            </a: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D07DFA2-4614-5FB7-388C-BB5D27D43B6F}"/>
              </a:ext>
            </a:extLst>
          </p:cNvPr>
          <p:cNvSpPr txBox="1"/>
          <p:nvPr/>
        </p:nvSpPr>
        <p:spPr>
          <a:xfrm>
            <a:off x="416712" y="1339484"/>
            <a:ext cx="11040832" cy="5632311"/>
          </a:xfrm>
          <a:prstGeom prst="rect">
            <a:avLst/>
          </a:prstGeom>
          <a:noFill/>
        </p:spPr>
        <p:txBody>
          <a:bodyPr wrap="square" lIns="91440" tIns="45720" rIns="91440" bIns="45720" rtlCol="0" anchor="t">
            <a:spAutoFit/>
          </a:bodyPr>
          <a:lstStyle/>
          <a:p>
            <a:pPr marL="457200" indent="-457200">
              <a:buAutoNum type="arabicParenR"/>
            </a:pPr>
            <a:r>
              <a:rPr lang="en-US" b="1" dirty="0">
                <a:solidFill>
                  <a:schemeClr val="bg1"/>
                </a:solidFill>
                <a:latin typeface="Lato" panose="020F0502020204030203" pitchFamily="34" charset="0"/>
                <a:ea typeface="Lato" panose="020F0502020204030203" pitchFamily="34" charset="0"/>
                <a:cs typeface="Lato" panose="020F0502020204030203" pitchFamily="34" charset="0"/>
              </a:rPr>
              <a:t>Stakeholder engagement </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is a crucial pillar of the co-creation of nature-based solutions addressing hydro-meteorological risks and results in: </a:t>
            </a:r>
          </a:p>
          <a:p>
            <a:pPr marL="914400" lvl="1" indent="-457200">
              <a:buFont typeface="Arial" panose="020B0604020202020204" pitchFamily="34" charset="0"/>
              <a:buChar char="•"/>
            </a:pP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Diversity</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knowledge in design and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development</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NbS</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buFont typeface="Arial" panose="020B0604020202020204" pitchFamily="34" charset="0"/>
              <a:buChar cha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An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improvement</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their</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social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relevance</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and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acceptance</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buFont typeface="Arial" panose="020B0604020202020204" pitchFamily="34" charset="0"/>
              <a:buChar cha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Better use of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resources</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buFont typeface="Arial" panose="020B0604020202020204" pitchFamily="34" charset="0"/>
              <a:buChar cha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Enhancement of the learning of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all</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the stakeholders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involved</a:t>
            </a:r>
            <a:br>
              <a:rPr lang="en-US" dirty="0">
                <a:latin typeface="Lato" panose="020F0502020204030203" pitchFamily="34" charset="0"/>
                <a:ea typeface="Lato" panose="020F0502020204030203" pitchFamily="34" charset="0"/>
                <a:cs typeface="Lato" panose="020F0502020204030203" pitchFamily="34" charset="0"/>
              </a:rPr>
            </a:b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AutoNum type="arabicParen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Stakeholders and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their</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roles</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can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differ</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for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each</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the 3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project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phases</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t>
            </a:r>
            <a:r>
              <a:rPr lang="en-GB" dirty="0">
                <a:solidFill>
                  <a:schemeClr val="bg1"/>
                </a:solidFill>
                <a:latin typeface="Lato" panose="020F0502020204030203" pitchFamily="34" charset="0"/>
                <a:ea typeface="Lato" panose="020F0502020204030203" pitchFamily="34" charset="0"/>
                <a:cs typeface="Lato" panose="020F0502020204030203" pitchFamily="34" charset="0"/>
              </a:rPr>
              <a:t>co-design, co-development, and co-deployment stage.</a:t>
            </a:r>
            <a:br>
              <a:rPr lang="en-GB" dirty="0">
                <a:latin typeface="Lato" panose="020F0502020204030203" pitchFamily="34" charset="0"/>
                <a:ea typeface="Lato" panose="020F0502020204030203" pitchFamily="34" charset="0"/>
                <a:cs typeface="Lato" panose="020F0502020204030203" pitchFamily="34" charset="0"/>
              </a:rPr>
            </a:b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AutoNum type="arabicParen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The steps per project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phase</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are: </a:t>
            </a:r>
          </a:p>
          <a:p>
            <a:pPr marL="800100" lvl="1" indent="-342900">
              <a:buFont typeface="Arial"/>
              <a:buChar char="•"/>
            </a:pP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Identify</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the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relevant</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stakeholders</a:t>
            </a: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800100" lvl="1" indent="-342900">
              <a:buFont typeface="Arial"/>
              <a:buChar char="•"/>
            </a:pP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Identify</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the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role</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stakeholders </a:t>
            </a:r>
          </a:p>
          <a:p>
            <a:pPr marL="800100" lvl="1" indent="-342900">
              <a:buFont typeface="Arial"/>
              <a:buChar char="•"/>
            </a:pP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Identification</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of stakeholder groups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according</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to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their</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needs</a:t>
            </a:r>
            <a:r>
              <a:rPr lang="it-IT" dirty="0">
                <a:solidFill>
                  <a:schemeClr val="bg1"/>
                </a:solidFill>
                <a:latin typeface="Lato" panose="020F0502020204030203" pitchFamily="34" charset="0"/>
                <a:ea typeface="Lato" panose="020F0502020204030203" pitchFamily="34" charset="0"/>
                <a:cs typeface="Lato" panose="020F0502020204030203" pitchFamily="34" charset="0"/>
              </a:rPr>
              <a:t> and </a:t>
            </a:r>
            <a:r>
              <a:rPr lang="it-IT" dirty="0" err="1">
                <a:solidFill>
                  <a:schemeClr val="bg1"/>
                </a:solidFill>
                <a:latin typeface="Lato" panose="020F0502020204030203" pitchFamily="34" charset="0"/>
                <a:ea typeface="Lato" panose="020F0502020204030203" pitchFamily="34" charset="0"/>
                <a:cs typeface="Lato" panose="020F0502020204030203" pitchFamily="34" charset="0"/>
              </a:rPr>
              <a:t>requirements</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800100" lvl="1" indent="-342900">
              <a:buFont typeface="Arial"/>
              <a:buChar char="•"/>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Assess needs and requirements for the OAL</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800100" lvl="1" indent="-342900">
              <a:buFont typeface="Arial"/>
              <a:buChar char="•"/>
            </a:pPr>
            <a:r>
              <a:rPr lang="en-GB" dirty="0">
                <a:solidFill>
                  <a:schemeClr val="bg1"/>
                </a:solidFill>
                <a:latin typeface="Lato" panose="020F0502020204030203" pitchFamily="34" charset="0"/>
                <a:ea typeface="Lato" panose="020F0502020204030203" pitchFamily="34" charset="0"/>
                <a:cs typeface="Lato" panose="020F0502020204030203" pitchFamily="34" charset="0"/>
              </a:rPr>
              <a:t>Define the stakeholder engagement strategy</a:t>
            </a:r>
            <a:endParaRPr lang="it-IT" dirty="0">
              <a:solidFill>
                <a:schemeClr val="bg1"/>
              </a:solidFill>
              <a:latin typeface="Lato" panose="020F0502020204030203" pitchFamily="34" charset="0"/>
              <a:ea typeface="Lato" panose="020F0502020204030203" pitchFamily="34" charset="0"/>
              <a:cs typeface="Lato" panose="020F0502020204030203" pitchFamily="34" charset="0"/>
            </a:endParaRPr>
          </a:p>
          <a:p>
            <a:pPr marL="800100" lvl="1" indent="-342900">
              <a:buFont typeface="Arial"/>
              <a:buChar char="•"/>
            </a:pPr>
            <a:r>
              <a:rPr lang="it-IT" dirty="0">
                <a:solidFill>
                  <a:schemeClr val="bg1"/>
                </a:solidFill>
                <a:latin typeface="Lato" panose="020F0502020204030203" pitchFamily="34" charset="0"/>
                <a:ea typeface="Lato" panose="020F0502020204030203" pitchFamily="34" charset="0"/>
                <a:cs typeface="Lato" panose="020F0502020204030203" pitchFamily="34" charset="0"/>
              </a:rPr>
              <a:t>Monitoring engagement activity</a:t>
            </a:r>
          </a:p>
          <a:p>
            <a:pPr marL="457200" indent="-457200">
              <a:buFontTx/>
              <a:buAutoNum type="arabicParenR"/>
            </a:pP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AutoNum type="arabicParenR"/>
            </a:pP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FontTx/>
              <a:buAutoNum type="arabicParenR"/>
            </a:pP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D101CD20-C09A-4F1D-093A-58DC0A3D64D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25</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60EC0E2E-FE36-EC1A-08EE-A56586FD3E74}"/>
              </a:ext>
            </a:extLst>
          </p:cNvPr>
          <p:cNvSpPr txBox="1"/>
          <p:nvPr/>
        </p:nvSpPr>
        <p:spPr>
          <a:xfrm>
            <a:off x="4024280" y="6380683"/>
            <a:ext cx="4143439" cy="1477328"/>
          </a:xfrm>
          <a:prstGeom prst="rect">
            <a:avLst/>
          </a:prstGeom>
          <a:noFill/>
        </p:spPr>
        <p:txBody>
          <a:bodyPr wrap="square" lIns="91440" tIns="45720" rIns="91440" bIns="45720" rtlCol="0" anchor="t">
            <a:spAutoFit/>
          </a:bodyPr>
          <a:lstStyle/>
          <a:p>
            <a:r>
              <a:rPr lang="en-GB" sz="1500">
                <a:solidFill>
                  <a:schemeClr val="bg1"/>
                </a:solidFill>
                <a:latin typeface="Lato"/>
                <a:ea typeface="Lato"/>
                <a:cs typeface="Lato"/>
              </a:rPr>
              <a:t>Next up: </a:t>
            </a:r>
            <a:r>
              <a:rPr lang="en-GB" sz="1500" i="1">
                <a:solidFill>
                  <a:schemeClr val="bg1"/>
                </a:solidFill>
                <a:latin typeface="Lato"/>
                <a:ea typeface="Lato"/>
                <a:cs typeface="Lato"/>
              </a:rPr>
              <a:t>Co-creation in practice </a:t>
            </a:r>
          </a:p>
          <a:p>
            <a:endParaRPr lang="en-GB" sz="1500" i="1">
              <a:solidFill>
                <a:schemeClr val="bg1"/>
              </a:solidFill>
              <a:latin typeface="Lato"/>
              <a:ea typeface="Lato"/>
              <a:cs typeface="Lato"/>
            </a:endParaRPr>
          </a:p>
          <a:p>
            <a:r>
              <a:rPr lang="en-GB" sz="1500" i="1">
                <a:solidFill>
                  <a:schemeClr val="bg1"/>
                </a:solidFill>
                <a:latin typeface="Lato"/>
                <a:ea typeface="Lato"/>
                <a:cs typeface="Lato"/>
              </a:rPr>
              <a:t> </a:t>
            </a:r>
          </a:p>
          <a:p>
            <a:endParaRPr lang="en-GB" sz="1500" i="1">
              <a:solidFill>
                <a:schemeClr val="bg1"/>
              </a:solidFill>
              <a:latin typeface="Lato"/>
              <a:ea typeface="Lato"/>
              <a:cs typeface="Lato"/>
            </a:endParaRPr>
          </a:p>
          <a:p>
            <a:endParaRPr lang="en-GB" sz="1500" i="1">
              <a:solidFill>
                <a:schemeClr val="bg1"/>
              </a:solidFill>
              <a:latin typeface="Lato"/>
              <a:ea typeface="Lato"/>
              <a:cs typeface="Lato"/>
            </a:endParaRPr>
          </a:p>
          <a:p>
            <a:endParaRPr lang="en-GB" sz="1500" i="1">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236344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pPr marL="342900" indent="-342900"/>
            <a:r>
              <a:rPr lang="en-GB" sz="3200" b="1">
                <a:solidFill>
                  <a:schemeClr val="bg1"/>
                </a:solidFill>
                <a:latin typeface="Lato"/>
                <a:ea typeface="Lato"/>
                <a:cs typeface="Arial"/>
              </a:rPr>
              <a:t>Example: Stakeholder Forum (OAL Italy)</a:t>
            </a:r>
            <a:r>
              <a:rPr lang="en-GB" sz="3200" b="1">
                <a:solidFill>
                  <a:srgbClr val="34C4F2"/>
                </a:solidFill>
                <a:latin typeface="Lato"/>
                <a:ea typeface="Lato"/>
                <a:cs typeface="Arial"/>
              </a:rPr>
              <a:t> </a:t>
            </a:r>
            <a:endParaRPr lang="en-US" sz="3200">
              <a:latin typeface="Lato"/>
              <a:ea typeface="+mn-lt"/>
              <a:cs typeface="+mn-lt"/>
            </a:endParaRPr>
          </a:p>
          <a:p>
            <a:endParaRPr lang="en-GB" sz="3200" b="1">
              <a:solidFill>
                <a:schemeClr val="bg1"/>
              </a:solidFill>
              <a:latin typeface="Lato"/>
              <a:ea typeface="Lato"/>
              <a:cs typeface="Lato"/>
            </a:endParaRPr>
          </a:p>
        </p:txBody>
      </p:sp>
      <p:sp>
        <p:nvSpPr>
          <p:cNvPr id="5" name="TextBox 4">
            <a:extLst>
              <a:ext uri="{FF2B5EF4-FFF2-40B4-BE49-F238E27FC236}">
                <a16:creationId xmlns:a16="http://schemas.microsoft.com/office/drawing/2014/main" id="{9FAE3962-72D0-1B21-C5BF-296CCF436003}"/>
              </a:ext>
            </a:extLst>
          </p:cNvPr>
          <p:cNvSpPr txBox="1"/>
          <p:nvPr/>
        </p:nvSpPr>
        <p:spPr>
          <a:xfrm>
            <a:off x="237705" y="1101215"/>
            <a:ext cx="11581338" cy="98488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rtl="0"/>
            <a:r>
              <a:rPr lang="en-GB" sz="2000" b="0" i="0" u="none" strike="noStrike">
                <a:solidFill>
                  <a:srgbClr val="000000"/>
                </a:solidFill>
                <a:latin typeface="Lato"/>
              </a:rPr>
              <a:t>The stakeholder FORUM has been designed for the specific needs of the OAL-Italy, that is a </a:t>
            </a:r>
            <a:r>
              <a:rPr lang="en-GB" sz="2000" b="1" i="0" u="none" strike="noStrike">
                <a:solidFill>
                  <a:srgbClr val="34C4F2"/>
                </a:solidFill>
                <a:latin typeface="Lato"/>
              </a:rPr>
              <a:t>large OAL with multiple sites, collecting geographically </a:t>
            </a:r>
            <a:r>
              <a:rPr lang="en-GB" sz="2000" b="1" i="0" u="sng">
                <a:solidFill>
                  <a:srgbClr val="34C4F2"/>
                </a:solidFill>
                <a:latin typeface="Lato"/>
              </a:rPr>
              <a:t>disperse</a:t>
            </a:r>
            <a:r>
              <a:rPr lang="en-GB" sz="2000" b="1" i="0" u="none" strike="noStrike">
                <a:solidFill>
                  <a:srgbClr val="34C4F2"/>
                </a:solidFill>
                <a:latin typeface="Lato"/>
              </a:rPr>
              <a:t> stakeholders</a:t>
            </a:r>
            <a:r>
              <a:rPr lang="en-GB" sz="2000" b="0" i="0" u="none" strike="noStrike">
                <a:solidFill>
                  <a:srgbClr val="000000"/>
                </a:solidFill>
                <a:latin typeface="Lato"/>
              </a:rPr>
              <a:t>.</a:t>
            </a:r>
            <a:r>
              <a:rPr lang="en-US" sz="2000" b="0" i="0" u="none" strike="noStrike">
                <a:solidFill>
                  <a:srgbClr val="000000"/>
                </a:solidFill>
                <a:latin typeface="Lato"/>
              </a:rPr>
              <a:t>​</a:t>
            </a:r>
            <a:r>
              <a:rPr lang="en-US" sz="2000" b="0" i="0">
                <a:latin typeface="Lato"/>
              </a:rPr>
              <a:t>​</a:t>
            </a:r>
          </a:p>
          <a:p>
            <a:pPr algn="just" rtl="0"/>
            <a:r>
              <a:rPr lang="en-GB" b="0" i="0" u="none" strike="noStrike">
                <a:solidFill>
                  <a:srgbClr val="000000"/>
                </a:solidFill>
                <a:latin typeface="Lato"/>
              </a:rPr>
              <a:t>​</a:t>
            </a:r>
            <a:endParaRPr lang="en-GB" sz="2200">
              <a:latin typeface="Lato"/>
              <a:ea typeface="Lato"/>
              <a:cs typeface="Lato"/>
            </a:endParaRPr>
          </a:p>
        </p:txBody>
      </p:sp>
      <p:sp>
        <p:nvSpPr>
          <p:cNvPr id="7" name="TextBox 6">
            <a:extLst>
              <a:ext uri="{FF2B5EF4-FFF2-40B4-BE49-F238E27FC236}">
                <a16:creationId xmlns:a16="http://schemas.microsoft.com/office/drawing/2014/main" id="{48CE8712-C827-FF35-60A7-BF34E750E273}"/>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26</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2" name="Immagine 2" descr="Immagine che contiene mappa&#10;&#10;Descrizione generata automaticamente">
            <a:extLst>
              <a:ext uri="{FF2B5EF4-FFF2-40B4-BE49-F238E27FC236}">
                <a16:creationId xmlns:a16="http://schemas.microsoft.com/office/drawing/2014/main" id="{A0C6592C-C950-F04A-7D87-C801EAAAA3D8}"/>
              </a:ext>
            </a:extLst>
          </p:cNvPr>
          <p:cNvPicPr>
            <a:picLocks noChangeAspect="1"/>
          </p:cNvPicPr>
          <p:nvPr/>
        </p:nvPicPr>
        <p:blipFill>
          <a:blip r:embed="rId5"/>
          <a:stretch>
            <a:fillRect/>
          </a:stretch>
        </p:blipFill>
        <p:spPr>
          <a:xfrm>
            <a:off x="1679044" y="2086100"/>
            <a:ext cx="8170663" cy="3852436"/>
          </a:xfrm>
          <a:prstGeom prst="rect">
            <a:avLst/>
          </a:prstGeom>
        </p:spPr>
      </p:pic>
      <p:pic>
        <p:nvPicPr>
          <p:cNvPr id="12" name="Immagine 12" descr="Immagine che contiene testo&#10;&#10;Descrizione generata automaticamente">
            <a:extLst>
              <a:ext uri="{FF2B5EF4-FFF2-40B4-BE49-F238E27FC236}">
                <a16:creationId xmlns:a16="http://schemas.microsoft.com/office/drawing/2014/main" id="{0C70F0C1-7A57-9915-5F19-794C6607ACF5}"/>
              </a:ext>
            </a:extLst>
          </p:cNvPr>
          <p:cNvPicPr>
            <a:picLocks noChangeAspect="1"/>
          </p:cNvPicPr>
          <p:nvPr/>
        </p:nvPicPr>
        <p:blipFill>
          <a:blip r:embed="rId6"/>
          <a:stretch>
            <a:fillRect/>
          </a:stretch>
        </p:blipFill>
        <p:spPr>
          <a:xfrm>
            <a:off x="9075843" y="2982519"/>
            <a:ext cx="2743200" cy="948583"/>
          </a:xfrm>
          <a:prstGeom prst="rect">
            <a:avLst/>
          </a:prstGeom>
        </p:spPr>
      </p:pic>
      <p:pic>
        <p:nvPicPr>
          <p:cNvPr id="15" name="Immagine 16" descr="Immagine che contiene testo&#10;&#10;Descrizione generata automaticamente">
            <a:extLst>
              <a:ext uri="{FF2B5EF4-FFF2-40B4-BE49-F238E27FC236}">
                <a16:creationId xmlns:a16="http://schemas.microsoft.com/office/drawing/2014/main" id="{D0949C9C-4997-86AC-2B74-B5CA7D561D38}"/>
              </a:ext>
            </a:extLst>
          </p:cNvPr>
          <p:cNvPicPr>
            <a:picLocks noChangeAspect="1"/>
          </p:cNvPicPr>
          <p:nvPr/>
        </p:nvPicPr>
        <p:blipFill>
          <a:blip r:embed="rId7"/>
          <a:stretch>
            <a:fillRect/>
          </a:stretch>
        </p:blipFill>
        <p:spPr>
          <a:xfrm>
            <a:off x="1196232" y="3232854"/>
            <a:ext cx="2743200" cy="1127156"/>
          </a:xfrm>
          <a:prstGeom prst="rect">
            <a:avLst/>
          </a:prstGeom>
        </p:spPr>
      </p:pic>
      <p:pic>
        <p:nvPicPr>
          <p:cNvPr id="17" name="Immagine 21" descr="Immagine che contiene testo&#10;&#10;Descrizione generata automaticamente">
            <a:extLst>
              <a:ext uri="{FF2B5EF4-FFF2-40B4-BE49-F238E27FC236}">
                <a16:creationId xmlns:a16="http://schemas.microsoft.com/office/drawing/2014/main" id="{DF0CE95C-B592-A636-66CA-D6D2A9598F9E}"/>
              </a:ext>
            </a:extLst>
          </p:cNvPr>
          <p:cNvPicPr>
            <a:picLocks noChangeAspect="1"/>
          </p:cNvPicPr>
          <p:nvPr/>
        </p:nvPicPr>
        <p:blipFill>
          <a:blip r:embed="rId8"/>
          <a:stretch>
            <a:fillRect/>
          </a:stretch>
        </p:blipFill>
        <p:spPr>
          <a:xfrm>
            <a:off x="5056179" y="5103138"/>
            <a:ext cx="2739802" cy="1144800"/>
          </a:xfrm>
          <a:prstGeom prst="rect">
            <a:avLst/>
          </a:prstGeom>
        </p:spPr>
      </p:pic>
    </p:spTree>
    <p:extLst>
      <p:ext uri="{BB962C8B-B14F-4D97-AF65-F5344CB8AC3E}">
        <p14:creationId xmlns:p14="http://schemas.microsoft.com/office/powerpoint/2010/main" val="18363448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5" name="TextBox 4">
            <a:extLst>
              <a:ext uri="{FF2B5EF4-FFF2-40B4-BE49-F238E27FC236}">
                <a16:creationId xmlns:a16="http://schemas.microsoft.com/office/drawing/2014/main" id="{9FAE3962-72D0-1B21-C5BF-296CCF436003}"/>
              </a:ext>
            </a:extLst>
          </p:cNvPr>
          <p:cNvSpPr txBox="1"/>
          <p:nvPr/>
        </p:nvSpPr>
        <p:spPr>
          <a:xfrm>
            <a:off x="477693" y="2025200"/>
            <a:ext cx="11236614" cy="35240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lnSpc>
                <a:spcPct val="120000"/>
              </a:lnSpc>
              <a:spcAft>
                <a:spcPts val="600"/>
              </a:spcAft>
            </a:pPr>
            <a:r>
              <a:rPr lang="en-GB" sz="2000" b="1">
                <a:solidFill>
                  <a:srgbClr val="00A7E2"/>
                </a:solidFill>
                <a:latin typeface="Lato"/>
                <a:ea typeface="Lato"/>
                <a:cs typeface="Arial"/>
              </a:rPr>
              <a:t>Objective: </a:t>
            </a:r>
            <a:r>
              <a:rPr lang="en-GB" sz="2000">
                <a:latin typeface="Lato"/>
                <a:ea typeface="Lato"/>
                <a:cs typeface="Arial"/>
              </a:rPr>
              <a:t>Increase acceptance, </a:t>
            </a:r>
            <a:r>
              <a:rPr lang="en-GB" sz="2000" err="1">
                <a:latin typeface="Lato"/>
                <a:ea typeface="Lato"/>
                <a:cs typeface="Arial"/>
              </a:rPr>
              <a:t>NbS</a:t>
            </a:r>
            <a:r>
              <a:rPr lang="en-GB" sz="2000">
                <a:latin typeface="Lato"/>
                <a:ea typeface="Lato"/>
                <a:cs typeface="Arial"/>
              </a:rPr>
              <a:t> upscaling in hydro-meteorological risk reduction. </a:t>
            </a:r>
          </a:p>
          <a:p>
            <a:pPr algn="just">
              <a:lnSpc>
                <a:spcPct val="120000"/>
              </a:lnSpc>
              <a:spcAft>
                <a:spcPts val="600"/>
              </a:spcAft>
            </a:pPr>
            <a:endParaRPr lang="en-GB" sz="2000">
              <a:latin typeface="Lato"/>
              <a:ea typeface="Lato"/>
              <a:cs typeface="Arial"/>
            </a:endParaRPr>
          </a:p>
          <a:p>
            <a:pPr algn="just">
              <a:lnSpc>
                <a:spcPct val="120000"/>
              </a:lnSpc>
              <a:spcAft>
                <a:spcPts val="600"/>
              </a:spcAft>
            </a:pPr>
            <a:r>
              <a:rPr lang="en-GB" sz="2000">
                <a:latin typeface="Lato"/>
                <a:ea typeface="Lato"/>
                <a:cs typeface="Arial"/>
              </a:rPr>
              <a:t>By:</a:t>
            </a:r>
          </a:p>
          <a:p>
            <a:pPr marL="342900" indent="-342900" algn="just">
              <a:lnSpc>
                <a:spcPct val="120000"/>
              </a:lnSpc>
              <a:spcAft>
                <a:spcPts val="600"/>
              </a:spcAft>
              <a:buFont typeface="Arial" panose="020B0604020202020204" pitchFamily="34" charset="0"/>
              <a:buChar char="•"/>
            </a:pPr>
            <a:r>
              <a:rPr lang="en-US" sz="2000">
                <a:latin typeface="Lato"/>
                <a:ea typeface="Lato"/>
                <a:cs typeface="Arial"/>
              </a:rPr>
              <a:t>Identifying </a:t>
            </a:r>
            <a:r>
              <a:rPr lang="en-US" sz="2000" b="1">
                <a:latin typeface="Lato"/>
                <a:ea typeface="Lato"/>
                <a:cs typeface="Arial"/>
              </a:rPr>
              <a:t>best practices and lesson learnt </a:t>
            </a:r>
            <a:r>
              <a:rPr lang="en-US" sz="2000">
                <a:latin typeface="Lato"/>
                <a:ea typeface="Lato"/>
                <a:cs typeface="Arial"/>
              </a:rPr>
              <a:t>of the OAL co-creation process; </a:t>
            </a:r>
            <a:endParaRPr lang="en-US" sz="2000">
              <a:latin typeface="Lato"/>
              <a:ea typeface="+mn-lt"/>
              <a:cs typeface="+mn-lt"/>
            </a:endParaRPr>
          </a:p>
          <a:p>
            <a:pPr marL="342900" indent="-342900">
              <a:lnSpc>
                <a:spcPct val="120000"/>
              </a:lnSpc>
              <a:spcAft>
                <a:spcPts val="600"/>
              </a:spcAft>
              <a:buFont typeface="Arial"/>
              <a:buChar char="•"/>
            </a:pPr>
            <a:r>
              <a:rPr lang="en-US" sz="2000">
                <a:latin typeface="Lato"/>
                <a:ea typeface="Lato"/>
                <a:cs typeface="Arial"/>
              </a:rPr>
              <a:t>Serving as a </a:t>
            </a:r>
            <a:r>
              <a:rPr lang="en-US" sz="2000" b="1">
                <a:latin typeface="Lato"/>
                <a:ea typeface="Lato"/>
                <a:cs typeface="Arial"/>
              </a:rPr>
              <a:t>periodic monitoring </a:t>
            </a:r>
            <a:r>
              <a:rPr lang="en-US" sz="2000">
                <a:latin typeface="Lato"/>
                <a:ea typeface="Lato"/>
                <a:cs typeface="Arial"/>
              </a:rPr>
              <a:t>tool providing a rather continuous feedback loop;</a:t>
            </a:r>
            <a:endParaRPr lang="en-US" sz="2000">
              <a:latin typeface="Lato"/>
              <a:ea typeface="+mn-lt"/>
              <a:cs typeface="+mn-lt"/>
            </a:endParaRPr>
          </a:p>
          <a:p>
            <a:pPr marL="342900" indent="-342900">
              <a:lnSpc>
                <a:spcPct val="120000"/>
              </a:lnSpc>
              <a:spcAft>
                <a:spcPts val="600"/>
              </a:spcAft>
              <a:buFont typeface="Arial"/>
              <a:buChar char="•"/>
            </a:pPr>
            <a:r>
              <a:rPr lang="en-US" sz="2000">
                <a:latin typeface="Lato"/>
                <a:ea typeface="Lato"/>
                <a:cs typeface="Arial"/>
              </a:rPr>
              <a:t>Helping in the </a:t>
            </a:r>
            <a:r>
              <a:rPr lang="en-US" sz="2000" b="1">
                <a:latin typeface="Lato"/>
                <a:ea typeface="Lato"/>
                <a:cs typeface="Arial"/>
              </a:rPr>
              <a:t>development of policy recommendation</a:t>
            </a:r>
            <a:r>
              <a:rPr lang="en-US" sz="2000">
                <a:latin typeface="Lato"/>
                <a:ea typeface="Lato"/>
                <a:cs typeface="Arial"/>
              </a:rPr>
              <a:t>; </a:t>
            </a:r>
            <a:endParaRPr lang="en-US" sz="2000">
              <a:latin typeface="Lato"/>
              <a:ea typeface="+mn-lt"/>
              <a:cs typeface="+mn-lt"/>
            </a:endParaRPr>
          </a:p>
          <a:p>
            <a:pPr marL="342900" indent="-342900">
              <a:lnSpc>
                <a:spcPct val="120000"/>
              </a:lnSpc>
              <a:spcAft>
                <a:spcPts val="600"/>
              </a:spcAft>
              <a:buFont typeface="Arial"/>
              <a:buChar char="•"/>
            </a:pPr>
            <a:r>
              <a:rPr lang="en-US" sz="2000">
                <a:latin typeface="Lato"/>
                <a:ea typeface="Lato"/>
                <a:cs typeface="Arial"/>
              </a:rPr>
              <a:t>Testing platform for OPERANDUM’s ICT instruments --&gt; </a:t>
            </a:r>
            <a:r>
              <a:rPr lang="en-US" sz="2000" b="1" err="1">
                <a:latin typeface="Lato"/>
                <a:ea typeface="Lato"/>
                <a:cs typeface="Arial"/>
              </a:rPr>
              <a:t>GeoIKP</a:t>
            </a:r>
            <a:endParaRPr lang="en-US" sz="2000">
              <a:latin typeface="Lato"/>
              <a:ea typeface="+mn-lt"/>
              <a:cs typeface="+mn-lt"/>
            </a:endParaRPr>
          </a:p>
          <a:p>
            <a:endParaRPr lang="en-US" sz="2000">
              <a:latin typeface="Lato"/>
              <a:ea typeface="Lato"/>
              <a:cs typeface="Arial"/>
            </a:endParaRPr>
          </a:p>
        </p:txBody>
      </p:sp>
      <p:sp>
        <p:nvSpPr>
          <p:cNvPr id="3" name="TextBox 2">
            <a:extLst>
              <a:ext uri="{FF2B5EF4-FFF2-40B4-BE49-F238E27FC236}">
                <a16:creationId xmlns:a16="http://schemas.microsoft.com/office/drawing/2014/main" id="{4AA94560-69E1-9985-602B-2F52741E964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27</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4A951F9E-33F2-8DEB-2BBC-015D42171EB8}"/>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pPr marL="342900" indent="-342900"/>
            <a:r>
              <a:rPr lang="en-GB" sz="3200" b="1">
                <a:solidFill>
                  <a:schemeClr val="bg1"/>
                </a:solidFill>
                <a:latin typeface="Lato"/>
                <a:ea typeface="Lato"/>
                <a:cs typeface="Arial"/>
              </a:rPr>
              <a:t>Example: Stakeholder Forum (OAL Italy)</a:t>
            </a:r>
            <a:r>
              <a:rPr lang="en-GB" sz="3200" b="1">
                <a:solidFill>
                  <a:srgbClr val="34C4F2"/>
                </a:solidFill>
                <a:latin typeface="Lato"/>
                <a:ea typeface="Lato"/>
                <a:cs typeface="Arial"/>
              </a:rPr>
              <a:t> </a:t>
            </a:r>
            <a:endParaRPr lang="en-US" sz="3200">
              <a:latin typeface="Lato"/>
              <a:ea typeface="+mn-lt"/>
              <a:cs typeface="+mn-lt"/>
            </a:endParaRPr>
          </a:p>
          <a:p>
            <a:endParaRPr lang="en-GB" sz="3200" b="1">
              <a:solidFill>
                <a:schemeClr val="bg1"/>
              </a:solidFill>
              <a:latin typeface="Lato"/>
              <a:ea typeface="Lato"/>
              <a:cs typeface="Lato"/>
            </a:endParaRPr>
          </a:p>
        </p:txBody>
      </p:sp>
    </p:spTree>
    <p:extLst>
      <p:ext uri="{BB962C8B-B14F-4D97-AF65-F5344CB8AC3E}">
        <p14:creationId xmlns:p14="http://schemas.microsoft.com/office/powerpoint/2010/main" val="32069123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5" name="TextBox 4">
            <a:extLst>
              <a:ext uri="{FF2B5EF4-FFF2-40B4-BE49-F238E27FC236}">
                <a16:creationId xmlns:a16="http://schemas.microsoft.com/office/drawing/2014/main" id="{9FAE3962-72D0-1B21-C5BF-296CCF436003}"/>
              </a:ext>
            </a:extLst>
          </p:cNvPr>
          <p:cNvSpPr txBox="1"/>
          <p:nvPr/>
        </p:nvSpPr>
        <p:spPr>
          <a:xfrm>
            <a:off x="292593" y="1271614"/>
            <a:ext cx="6767775"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endParaRPr lang="en-US" sz="2000" b="0" i="0">
              <a:latin typeface="Lato"/>
              <a:ea typeface="Lato"/>
              <a:cs typeface="Lato"/>
            </a:endParaRPr>
          </a:p>
          <a:p>
            <a:pPr marL="342900" indent="-342900">
              <a:buFont typeface="Arial" panose="020B0604020202020204" pitchFamily="34" charset="0"/>
              <a:buChar char="•"/>
            </a:pPr>
            <a:r>
              <a:rPr lang="en-IE" sz="2000">
                <a:solidFill>
                  <a:srgbClr val="000000"/>
                </a:solidFill>
                <a:latin typeface="Lato"/>
                <a:ea typeface="Lato"/>
                <a:cs typeface="Lato"/>
              </a:rPr>
              <a:t>Next to </a:t>
            </a:r>
            <a:r>
              <a:rPr lang="en-GB" sz="2000">
                <a:solidFill>
                  <a:srgbClr val="000000"/>
                </a:solidFill>
                <a:latin typeface="Lato"/>
                <a:ea typeface="Lato"/>
                <a:cs typeface="Lato"/>
              </a:rPr>
              <a:t>stakeholder </a:t>
            </a:r>
            <a:r>
              <a:rPr lang="en-GB" sz="2000" b="0" i="0" u="none" strike="noStrike">
                <a:solidFill>
                  <a:srgbClr val="000000"/>
                </a:solidFill>
                <a:latin typeface="Lato"/>
                <a:ea typeface="Lato"/>
                <a:cs typeface="Lato"/>
              </a:rPr>
              <a:t>engagement activities, a</a:t>
            </a:r>
            <a:r>
              <a:rPr lang="en-GB" sz="2000" b="1" i="0" u="none" strike="noStrike">
                <a:solidFill>
                  <a:srgbClr val="000000"/>
                </a:solidFill>
                <a:latin typeface="Lato"/>
                <a:ea typeface="Lato"/>
                <a:cs typeface="Lato"/>
              </a:rPr>
              <a:t> permanent working group</a:t>
            </a:r>
            <a:r>
              <a:rPr lang="en-GB" sz="2000" b="0" i="0" u="none" strike="noStrike">
                <a:solidFill>
                  <a:srgbClr val="000000"/>
                </a:solidFill>
                <a:latin typeface="Lato"/>
                <a:ea typeface="Lato"/>
                <a:cs typeface="Lato"/>
              </a:rPr>
              <a:t> ‘</a:t>
            </a:r>
            <a:r>
              <a:rPr lang="en-GB" sz="2000">
                <a:solidFill>
                  <a:srgbClr val="34C4F2"/>
                </a:solidFill>
                <a:latin typeface="Lato"/>
                <a:ea typeface="Lato"/>
                <a:cs typeface="Lato"/>
              </a:rPr>
              <a:t>Stakeholder Forum</a:t>
            </a:r>
            <a:r>
              <a:rPr lang="en-GB" sz="2000" b="0" i="0" u="none" strike="noStrike">
                <a:solidFill>
                  <a:srgbClr val="000000"/>
                </a:solidFill>
                <a:latin typeface="Lato"/>
                <a:ea typeface="Lato"/>
                <a:cs typeface="Lato"/>
              </a:rPr>
              <a:t>’ was created to reinforce the sense of unity of the OAL</a:t>
            </a:r>
            <a:r>
              <a:rPr lang="en-GB" sz="2000">
                <a:latin typeface="Lato"/>
                <a:ea typeface="Lato"/>
                <a:cs typeface="Lato"/>
              </a:rPr>
              <a:t>.</a:t>
            </a:r>
            <a:r>
              <a:rPr lang="en-US" sz="2000" b="0" i="0">
                <a:latin typeface="Lato"/>
                <a:ea typeface="Lato"/>
                <a:cs typeface="Lato"/>
              </a:rPr>
              <a:t>​</a:t>
            </a:r>
            <a:br>
              <a:rPr lang="en-US" sz="2000">
                <a:latin typeface="Lato"/>
                <a:ea typeface="Lato"/>
                <a:cs typeface="Lato"/>
              </a:rPr>
            </a:br>
            <a:endParaRPr lang="en-US" sz="2000">
              <a:latin typeface="Lato"/>
              <a:ea typeface="Lato"/>
              <a:cs typeface="Lato"/>
            </a:endParaRPr>
          </a:p>
          <a:p>
            <a:pPr marL="342900" indent="-342900">
              <a:buFont typeface="Arial"/>
              <a:buChar char="•"/>
            </a:pPr>
            <a:r>
              <a:rPr lang="en-US" sz="2000" b="0" i="0" u="none" strike="noStrike">
                <a:solidFill>
                  <a:srgbClr val="000000"/>
                </a:solidFill>
                <a:latin typeface="Lato"/>
                <a:ea typeface="Lato"/>
                <a:cs typeface="Lato"/>
              </a:rPr>
              <a:t>Social scientists carried out an </a:t>
            </a:r>
            <a:r>
              <a:rPr lang="en-US" sz="2000" b="1" i="0" u="none" strike="noStrike">
                <a:solidFill>
                  <a:srgbClr val="000000"/>
                </a:solidFill>
                <a:latin typeface="Lato"/>
                <a:ea typeface="Lato"/>
                <a:cs typeface="Lato"/>
              </a:rPr>
              <a:t>in-depth stakeholder mapping</a:t>
            </a:r>
            <a:r>
              <a:rPr lang="en-US" sz="2000" b="0" i="0" u="none" strike="noStrike">
                <a:solidFill>
                  <a:srgbClr val="000000"/>
                </a:solidFill>
                <a:latin typeface="Lato"/>
                <a:ea typeface="Lato"/>
                <a:cs typeface="Lato"/>
              </a:rPr>
              <a:t> to identify other potential partners among the local communities, incl. </a:t>
            </a:r>
            <a:r>
              <a:rPr lang="en-US" sz="2000" b="0" i="0" u="none" strike="noStrike">
                <a:solidFill>
                  <a:srgbClr val="34C4F2"/>
                </a:solidFill>
                <a:latin typeface="Lato"/>
                <a:ea typeface="Lato"/>
                <a:cs typeface="Lato"/>
              </a:rPr>
              <a:t>ecological </a:t>
            </a:r>
            <a:r>
              <a:rPr lang="en-US" sz="2000">
                <a:solidFill>
                  <a:srgbClr val="34C4F2"/>
                </a:solidFill>
                <a:latin typeface="Lato"/>
                <a:ea typeface="Lato"/>
                <a:cs typeface="Lato"/>
              </a:rPr>
              <a:t>associations</a:t>
            </a:r>
            <a:r>
              <a:rPr lang="en-US" sz="2000" b="0" i="0" u="none" strike="noStrike">
                <a:solidFill>
                  <a:srgbClr val="34C4F2"/>
                </a:solidFill>
                <a:latin typeface="Lato"/>
                <a:ea typeface="Lato"/>
                <a:cs typeface="Lato"/>
              </a:rPr>
              <a:t>, local forestry association, fishery association, students, newspapers, and local committees. </a:t>
            </a:r>
            <a:r>
              <a:rPr lang="en-US" sz="2000" b="0" i="0">
                <a:latin typeface="Lato"/>
                <a:ea typeface="Lato"/>
                <a:cs typeface="Lato"/>
              </a:rPr>
              <a:t>​</a:t>
            </a:r>
          </a:p>
          <a:p>
            <a:pPr marL="342900" indent="-342900">
              <a:buFont typeface="Arial"/>
              <a:buChar char="•"/>
            </a:pPr>
            <a:endParaRPr lang="en-US" sz="2000" b="0" i="0">
              <a:latin typeface="Lato"/>
              <a:ea typeface="Lato"/>
              <a:cs typeface="Lato"/>
            </a:endParaRPr>
          </a:p>
          <a:p>
            <a:pPr marL="342900" indent="-342900">
              <a:buFont typeface="Arial"/>
              <a:buChar char="•"/>
            </a:pPr>
            <a:r>
              <a:rPr lang="en-US" sz="2000">
                <a:latin typeface="Lato"/>
                <a:ea typeface="Lato"/>
                <a:cs typeface="Arial"/>
              </a:rPr>
              <a:t>The Forum consists of representatives of each group. Its aim is </a:t>
            </a:r>
            <a:r>
              <a:rPr lang="en-US" sz="2000" b="1">
                <a:latin typeface="Lato"/>
                <a:ea typeface="Lato"/>
                <a:cs typeface="Arial"/>
              </a:rPr>
              <a:t>to share knowledge, thought and solutions to improve the outcome </a:t>
            </a:r>
            <a:r>
              <a:rPr lang="en-US" sz="2000">
                <a:latin typeface="Lato"/>
                <a:ea typeface="Lato"/>
                <a:cs typeface="Arial"/>
              </a:rPr>
              <a:t>of the </a:t>
            </a:r>
            <a:r>
              <a:rPr lang="en-US" sz="2000" err="1">
                <a:latin typeface="Lato"/>
                <a:ea typeface="Lato"/>
                <a:cs typeface="Arial"/>
              </a:rPr>
              <a:t>NbS</a:t>
            </a:r>
            <a:r>
              <a:rPr lang="en-US" sz="2000">
                <a:latin typeface="Lato"/>
                <a:ea typeface="Lato"/>
                <a:cs typeface="Arial"/>
              </a:rPr>
              <a:t> experimentation.</a:t>
            </a:r>
            <a:r>
              <a:rPr lang="it-IT" sz="2000">
                <a:latin typeface="Lato"/>
                <a:ea typeface="Lato"/>
                <a:cs typeface="Arial"/>
              </a:rPr>
              <a:t> </a:t>
            </a:r>
            <a:endParaRPr lang="en-US" sz="2000">
              <a:latin typeface="Lato"/>
              <a:ea typeface="+mn-lt"/>
              <a:cs typeface="+mn-lt"/>
            </a:endParaRPr>
          </a:p>
          <a:p>
            <a:pPr marL="342900" indent="-342900">
              <a:buFont typeface="Arial"/>
              <a:buChar char="•"/>
            </a:pPr>
            <a:endParaRPr lang="en-US" sz="2000">
              <a:latin typeface="Lato"/>
              <a:ea typeface="Lato"/>
              <a:cs typeface="Lato"/>
            </a:endParaRPr>
          </a:p>
        </p:txBody>
      </p:sp>
      <p:sp>
        <p:nvSpPr>
          <p:cNvPr id="7" name="TextBox 6">
            <a:extLst>
              <a:ext uri="{FF2B5EF4-FFF2-40B4-BE49-F238E27FC236}">
                <a16:creationId xmlns:a16="http://schemas.microsoft.com/office/drawing/2014/main" id="{48CE8712-C827-FF35-60A7-BF34E750E273}"/>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28</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2172D02C-20D8-6157-8495-EB91B3A1D367}"/>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pPr marL="342900" indent="-342900"/>
            <a:r>
              <a:rPr lang="en-GB" sz="3200" b="1">
                <a:solidFill>
                  <a:schemeClr val="bg1"/>
                </a:solidFill>
                <a:latin typeface="Lato"/>
                <a:ea typeface="Lato"/>
                <a:cs typeface="Arial"/>
              </a:rPr>
              <a:t>Example: Stakeholder Forum (OAL Italy)</a:t>
            </a:r>
            <a:r>
              <a:rPr lang="en-GB" sz="3200" b="1">
                <a:solidFill>
                  <a:srgbClr val="34C4F2"/>
                </a:solidFill>
                <a:latin typeface="Lato"/>
                <a:ea typeface="Lato"/>
                <a:cs typeface="Arial"/>
              </a:rPr>
              <a:t> </a:t>
            </a:r>
            <a:endParaRPr lang="en-US" sz="3200">
              <a:latin typeface="Lato"/>
              <a:ea typeface="+mn-lt"/>
              <a:cs typeface="+mn-lt"/>
            </a:endParaRPr>
          </a:p>
          <a:p>
            <a:endParaRPr lang="en-GB" sz="3200" b="1">
              <a:solidFill>
                <a:schemeClr val="bg1"/>
              </a:solidFill>
              <a:latin typeface="Lato"/>
              <a:ea typeface="Lato"/>
              <a:cs typeface="Lato"/>
            </a:endParaRPr>
          </a:p>
        </p:txBody>
      </p:sp>
      <p:pic>
        <p:nvPicPr>
          <p:cNvPr id="3" name="Picture 3" descr="Schermata 2021-03-30 alle 18.24.59.png">
            <a:extLst>
              <a:ext uri="{FF2B5EF4-FFF2-40B4-BE49-F238E27FC236}">
                <a16:creationId xmlns:a16="http://schemas.microsoft.com/office/drawing/2014/main" id="{95DCFC74-B497-FDE5-D409-1042E657E9DF}"/>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441030">
            <a:off x="7605166" y="2124482"/>
            <a:ext cx="4118806" cy="3007042"/>
          </a:xfrm>
          <a:prstGeom prst="rect">
            <a:avLst/>
          </a:prstGeom>
        </p:spPr>
      </p:pic>
    </p:spTree>
    <p:extLst>
      <p:ext uri="{BB962C8B-B14F-4D97-AF65-F5344CB8AC3E}">
        <p14:creationId xmlns:p14="http://schemas.microsoft.com/office/powerpoint/2010/main" val="17488767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mn-lt"/>
                <a:cs typeface="+mn-lt"/>
              </a:rPr>
              <a:t>Challenges in OPERANDUM</a:t>
            </a:r>
            <a:endParaRPr lang="en-US" b="1" dirty="0">
              <a:solidFill>
                <a:schemeClr val="bg1"/>
              </a:solidFill>
              <a:latin typeface="Lato"/>
            </a:endParaRPr>
          </a:p>
        </p:txBody>
      </p:sp>
      <p:sp>
        <p:nvSpPr>
          <p:cNvPr id="3" name="TextBox 2">
            <a:extLst>
              <a:ext uri="{FF2B5EF4-FFF2-40B4-BE49-F238E27FC236}">
                <a16:creationId xmlns:a16="http://schemas.microsoft.com/office/drawing/2014/main" id="{4AA94560-69E1-9985-602B-2F52741E964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29</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extBox 3">
            <a:extLst>
              <a:ext uri="{FF2B5EF4-FFF2-40B4-BE49-F238E27FC236}">
                <a16:creationId xmlns:a16="http://schemas.microsoft.com/office/drawing/2014/main" id="{FEF99BE3-0575-288C-ABEE-D26326D50748}"/>
              </a:ext>
            </a:extLst>
          </p:cNvPr>
          <p:cNvSpPr txBox="1"/>
          <p:nvPr/>
        </p:nvSpPr>
        <p:spPr>
          <a:xfrm>
            <a:off x="598528" y="1092519"/>
            <a:ext cx="7954791"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fi-FI" sz="1600" dirty="0">
              <a:solidFill>
                <a:srgbClr val="00A7E2"/>
              </a:solidFill>
              <a:latin typeface="Lato"/>
              <a:ea typeface="Lato"/>
              <a:cs typeface="Arial"/>
            </a:endParaRPr>
          </a:p>
          <a:p>
            <a:pPr>
              <a:spcAft>
                <a:spcPts val="500"/>
              </a:spcAft>
              <a:buClr>
                <a:srgbClr val="00A7E2"/>
              </a:buClr>
            </a:pPr>
            <a:r>
              <a:rPr lang="it-IT" dirty="0">
                <a:solidFill>
                  <a:srgbClr val="00B0F0"/>
                </a:solidFill>
                <a:latin typeface="Lato"/>
                <a:ea typeface="Lato"/>
                <a:cs typeface="Arial"/>
              </a:rPr>
              <a:t>Governance</a:t>
            </a:r>
            <a:endParaRPr lang="it-IT" dirty="0">
              <a:solidFill>
                <a:srgbClr val="00B0F0"/>
              </a:solidFill>
              <a:latin typeface="Calibri" panose="020F0502020204030204"/>
              <a:ea typeface="Lato"/>
              <a:cs typeface="Calibri" panose="020F0502020204030204"/>
            </a:endParaRPr>
          </a:p>
          <a:p>
            <a:pPr marL="285750" indent="-285750">
              <a:spcAft>
                <a:spcPts val="500"/>
              </a:spcAft>
              <a:buClr>
                <a:srgbClr val="00A7E2"/>
              </a:buClr>
              <a:buFont typeface="Arial"/>
              <a:buChar char="•"/>
            </a:pPr>
            <a:r>
              <a:rPr lang="it-IT" dirty="0">
                <a:latin typeface="Lato"/>
                <a:ea typeface="Lato"/>
                <a:cs typeface="Arial"/>
              </a:rPr>
              <a:t>Diverse and </a:t>
            </a:r>
            <a:r>
              <a:rPr lang="it-IT" dirty="0" err="1">
                <a:latin typeface="Lato"/>
                <a:ea typeface="Lato"/>
                <a:cs typeface="Arial"/>
              </a:rPr>
              <a:t>conflicting</a:t>
            </a:r>
            <a:r>
              <a:rPr lang="it-IT" dirty="0">
                <a:latin typeface="Lato"/>
                <a:ea typeface="Lato"/>
                <a:cs typeface="Arial"/>
              </a:rPr>
              <a:t> </a:t>
            </a:r>
            <a:r>
              <a:rPr lang="it-IT" dirty="0" err="1">
                <a:latin typeface="Lato"/>
                <a:ea typeface="Lato"/>
                <a:cs typeface="Arial"/>
              </a:rPr>
              <a:t>interests</a:t>
            </a:r>
            <a:r>
              <a:rPr lang="it-IT" dirty="0">
                <a:latin typeface="Lato"/>
                <a:ea typeface="Lato"/>
                <a:cs typeface="Arial"/>
              </a:rPr>
              <a:t> </a:t>
            </a:r>
            <a:r>
              <a:rPr lang="it-IT" dirty="0" err="1">
                <a:latin typeface="Lato"/>
                <a:ea typeface="Lato"/>
                <a:cs typeface="Arial"/>
              </a:rPr>
              <a:t>between</a:t>
            </a:r>
            <a:r>
              <a:rPr lang="it-IT" dirty="0">
                <a:latin typeface="Lato"/>
                <a:ea typeface="Lato"/>
                <a:cs typeface="Arial"/>
              </a:rPr>
              <a:t> the stakeholders</a:t>
            </a:r>
            <a:endParaRPr lang="it-IT" dirty="0">
              <a:latin typeface="Lato"/>
              <a:ea typeface="+mn-lt"/>
              <a:cs typeface="+mn-lt"/>
            </a:endParaRPr>
          </a:p>
          <a:p>
            <a:pPr marL="285750" indent="-285750">
              <a:spcAft>
                <a:spcPts val="500"/>
              </a:spcAft>
              <a:buClr>
                <a:srgbClr val="00A7E2"/>
              </a:buClr>
              <a:buFont typeface="Arial"/>
              <a:buChar char="•"/>
            </a:pPr>
            <a:r>
              <a:rPr lang="it-IT" dirty="0" err="1">
                <a:latin typeface="Lato"/>
                <a:ea typeface="Lato"/>
                <a:cs typeface="Arial"/>
              </a:rPr>
              <a:t>Awareness</a:t>
            </a:r>
            <a:r>
              <a:rPr lang="it-IT" dirty="0">
                <a:latin typeface="Lato"/>
                <a:ea typeface="Lato"/>
                <a:cs typeface="Arial"/>
              </a:rPr>
              <a:t>, </a:t>
            </a:r>
            <a:r>
              <a:rPr lang="it-IT" dirty="0" err="1">
                <a:latin typeface="Lato"/>
                <a:ea typeface="Lato"/>
                <a:cs typeface="Arial"/>
              </a:rPr>
              <a:t>attitudes</a:t>
            </a:r>
            <a:endParaRPr lang="it-IT" dirty="0">
              <a:latin typeface="Lato"/>
              <a:ea typeface="+mn-lt"/>
              <a:cs typeface="+mn-lt"/>
            </a:endParaRPr>
          </a:p>
          <a:p>
            <a:pPr marL="285750" indent="-285750">
              <a:spcAft>
                <a:spcPts val="500"/>
              </a:spcAft>
              <a:buClr>
                <a:srgbClr val="00A7E2"/>
              </a:buClr>
              <a:buFont typeface="Arial"/>
              <a:buChar char="•"/>
            </a:pPr>
            <a:r>
              <a:rPr lang="it-IT" dirty="0">
                <a:latin typeface="Lato"/>
                <a:ea typeface="Lato"/>
                <a:cs typeface="Arial"/>
              </a:rPr>
              <a:t>Trust </a:t>
            </a:r>
            <a:endParaRPr lang="it-IT" dirty="0">
              <a:latin typeface="Lato"/>
              <a:ea typeface="+mn-lt"/>
              <a:cs typeface="+mn-lt"/>
            </a:endParaRPr>
          </a:p>
          <a:p>
            <a:pPr marL="285750" indent="-285750">
              <a:spcAft>
                <a:spcPts val="500"/>
              </a:spcAft>
              <a:buClr>
                <a:srgbClr val="00A7E2"/>
              </a:buClr>
              <a:buFont typeface="Arial"/>
              <a:buChar char="•"/>
            </a:pPr>
            <a:r>
              <a:rPr lang="it-IT" dirty="0">
                <a:latin typeface="Lato"/>
                <a:ea typeface="Lato"/>
                <a:cs typeface="Arial"/>
              </a:rPr>
              <a:t>Commitment and </a:t>
            </a:r>
            <a:r>
              <a:rPr lang="it-IT" dirty="0" err="1">
                <a:latin typeface="Lato"/>
                <a:ea typeface="Lato"/>
                <a:cs typeface="Arial"/>
              </a:rPr>
              <a:t>motivation</a:t>
            </a:r>
            <a:r>
              <a:rPr lang="it-IT" dirty="0">
                <a:latin typeface="Lato"/>
                <a:ea typeface="Lato"/>
                <a:cs typeface="Arial"/>
              </a:rPr>
              <a:t> </a:t>
            </a:r>
            <a:endParaRPr lang="it-IT" dirty="0">
              <a:latin typeface="Lato"/>
              <a:ea typeface="+mn-lt"/>
              <a:cs typeface="+mn-lt"/>
            </a:endParaRPr>
          </a:p>
          <a:p>
            <a:pPr>
              <a:spcAft>
                <a:spcPts val="500"/>
              </a:spcAft>
              <a:buClr>
                <a:srgbClr val="00A7E2"/>
              </a:buClr>
            </a:pPr>
            <a:endParaRPr lang="it-IT" dirty="0">
              <a:latin typeface="Lato"/>
              <a:ea typeface="Lato"/>
              <a:cs typeface="Arial"/>
            </a:endParaRPr>
          </a:p>
          <a:p>
            <a:pPr>
              <a:spcAft>
                <a:spcPts val="500"/>
              </a:spcAft>
            </a:pPr>
            <a:r>
              <a:rPr lang="it-IT" dirty="0" err="1">
                <a:solidFill>
                  <a:srgbClr val="00B0F0"/>
                </a:solidFill>
                <a:latin typeface="Lato"/>
                <a:ea typeface="Lato"/>
                <a:cs typeface="Arial"/>
              </a:rPr>
              <a:t>NbS</a:t>
            </a:r>
            <a:endParaRPr lang="it-IT" dirty="0">
              <a:solidFill>
                <a:srgbClr val="00B0F0"/>
              </a:solidFill>
              <a:latin typeface="Lato"/>
              <a:ea typeface="Lato"/>
              <a:cs typeface="Arial"/>
            </a:endParaRPr>
          </a:p>
          <a:p>
            <a:pPr marL="285750" indent="-285750">
              <a:spcAft>
                <a:spcPts val="500"/>
              </a:spcAft>
              <a:buClr>
                <a:srgbClr val="00A7E2"/>
              </a:buClr>
              <a:buFont typeface="Arial"/>
              <a:buChar char="•"/>
            </a:pPr>
            <a:r>
              <a:rPr lang="it-IT" dirty="0" err="1">
                <a:latin typeface="Lato"/>
                <a:ea typeface="Lato"/>
                <a:cs typeface="Arial"/>
              </a:rPr>
              <a:t>Physical</a:t>
            </a:r>
            <a:r>
              <a:rPr lang="it-IT" dirty="0">
                <a:latin typeface="Lato"/>
                <a:ea typeface="Lato"/>
                <a:cs typeface="Arial"/>
              </a:rPr>
              <a:t> </a:t>
            </a:r>
            <a:r>
              <a:rPr lang="it-IT" dirty="0" err="1">
                <a:latin typeface="Lato"/>
                <a:ea typeface="Lato"/>
                <a:cs typeface="Arial"/>
              </a:rPr>
              <a:t>environment</a:t>
            </a:r>
            <a:endParaRPr lang="it-IT" dirty="0">
              <a:latin typeface="Lato"/>
              <a:ea typeface="Lato"/>
              <a:cs typeface="Arial"/>
            </a:endParaRPr>
          </a:p>
          <a:p>
            <a:pPr marL="285750" indent="-285750">
              <a:spcAft>
                <a:spcPts val="500"/>
              </a:spcAft>
              <a:buClr>
                <a:srgbClr val="00A7E2"/>
              </a:buClr>
              <a:buFont typeface="Arial"/>
              <a:buChar char="•"/>
            </a:pPr>
            <a:r>
              <a:rPr lang="it-IT" dirty="0" err="1">
                <a:latin typeface="Lato"/>
                <a:ea typeface="+mn-lt"/>
                <a:cs typeface="+mn-lt"/>
              </a:rPr>
              <a:t>Lack</a:t>
            </a:r>
            <a:r>
              <a:rPr lang="it-IT" dirty="0">
                <a:latin typeface="Lato"/>
                <a:ea typeface="+mn-lt"/>
                <a:cs typeface="+mn-lt"/>
              </a:rPr>
              <a:t> of </a:t>
            </a:r>
            <a:r>
              <a:rPr lang="it-IT" dirty="0" err="1">
                <a:latin typeface="Lato"/>
                <a:ea typeface="+mn-lt"/>
                <a:cs typeface="+mn-lt"/>
              </a:rPr>
              <a:t>evidence</a:t>
            </a:r>
            <a:r>
              <a:rPr lang="it-IT" dirty="0">
                <a:latin typeface="Lato"/>
                <a:ea typeface="+mn-lt"/>
                <a:cs typeface="+mn-lt"/>
              </a:rPr>
              <a:t> on </a:t>
            </a:r>
            <a:r>
              <a:rPr lang="it-IT" dirty="0" err="1">
                <a:latin typeface="Lato"/>
                <a:ea typeface="+mn-lt"/>
                <a:cs typeface="+mn-lt"/>
              </a:rPr>
              <a:t>NbS</a:t>
            </a:r>
            <a:r>
              <a:rPr lang="it-IT" dirty="0">
                <a:latin typeface="Lato"/>
                <a:ea typeface="+mn-lt"/>
                <a:cs typeface="+mn-lt"/>
              </a:rPr>
              <a:t> </a:t>
            </a:r>
            <a:r>
              <a:rPr lang="it-IT" dirty="0" err="1">
                <a:latin typeface="Lato"/>
                <a:ea typeface="+mn-lt"/>
                <a:cs typeface="+mn-lt"/>
              </a:rPr>
              <a:t>efficacy</a:t>
            </a:r>
            <a:endParaRPr lang="it-IT" dirty="0">
              <a:latin typeface="Lato"/>
              <a:ea typeface="+mn-lt"/>
              <a:cs typeface="+mn-lt"/>
            </a:endParaRPr>
          </a:p>
          <a:p>
            <a:pPr marL="285750" indent="-285750">
              <a:spcAft>
                <a:spcPts val="500"/>
              </a:spcAft>
              <a:buClr>
                <a:srgbClr val="00A7E2"/>
              </a:buClr>
              <a:buFont typeface="Arial"/>
              <a:buChar char="•"/>
            </a:pPr>
            <a:endParaRPr lang="it-IT" dirty="0">
              <a:latin typeface="Lato"/>
              <a:ea typeface="Lato"/>
              <a:cs typeface="Arial"/>
            </a:endParaRPr>
          </a:p>
          <a:p>
            <a:pPr>
              <a:spcAft>
                <a:spcPts val="500"/>
              </a:spcAft>
              <a:buClr>
                <a:srgbClr val="00A7E2"/>
              </a:buClr>
            </a:pPr>
            <a:r>
              <a:rPr lang="it-IT" dirty="0" err="1">
                <a:solidFill>
                  <a:srgbClr val="00B0F0"/>
                </a:solidFill>
                <a:latin typeface="Lato"/>
                <a:ea typeface="Lato"/>
                <a:cs typeface="Arial"/>
              </a:rPr>
              <a:t>Socio-economic</a:t>
            </a:r>
            <a:r>
              <a:rPr lang="it-IT" dirty="0">
                <a:solidFill>
                  <a:srgbClr val="00B0F0"/>
                </a:solidFill>
                <a:latin typeface="Lato"/>
                <a:ea typeface="Lato"/>
                <a:cs typeface="Arial"/>
              </a:rPr>
              <a:t> </a:t>
            </a:r>
            <a:r>
              <a:rPr lang="it-IT" dirty="0" err="1">
                <a:solidFill>
                  <a:srgbClr val="00B0F0"/>
                </a:solidFill>
                <a:latin typeface="Lato"/>
                <a:ea typeface="Lato"/>
                <a:cs typeface="Arial"/>
              </a:rPr>
              <a:t>aspects</a:t>
            </a:r>
            <a:r>
              <a:rPr lang="it-IT" dirty="0">
                <a:solidFill>
                  <a:srgbClr val="00B0F0"/>
                </a:solidFill>
                <a:latin typeface="Lato"/>
                <a:ea typeface="Lato"/>
                <a:cs typeface="Arial"/>
              </a:rPr>
              <a:t> </a:t>
            </a:r>
          </a:p>
          <a:p>
            <a:pPr marL="285750" indent="-285750">
              <a:spcAft>
                <a:spcPts val="500"/>
              </a:spcAft>
              <a:buClr>
                <a:srgbClr val="00A7E2"/>
              </a:buClr>
              <a:buFont typeface="Arial"/>
              <a:buChar char="•"/>
            </a:pPr>
            <a:r>
              <a:rPr lang="it-IT" dirty="0">
                <a:latin typeface="Lato"/>
                <a:ea typeface="Lato"/>
                <a:cs typeface="Arial"/>
              </a:rPr>
              <a:t>Financial </a:t>
            </a:r>
            <a:r>
              <a:rPr lang="it-IT" dirty="0" err="1">
                <a:latin typeface="Lato"/>
                <a:ea typeface="Lato"/>
                <a:cs typeface="Arial"/>
              </a:rPr>
              <a:t>environment</a:t>
            </a:r>
            <a:endParaRPr lang="it-IT" dirty="0">
              <a:latin typeface="Lato"/>
              <a:ea typeface="+mn-lt"/>
              <a:cs typeface="+mn-lt"/>
            </a:endParaRPr>
          </a:p>
          <a:p>
            <a:pPr marL="285750" indent="-285750">
              <a:spcAft>
                <a:spcPts val="500"/>
              </a:spcAft>
              <a:buClr>
                <a:srgbClr val="00A7E2"/>
              </a:buClr>
              <a:buFont typeface="Arial"/>
              <a:buChar char="•"/>
            </a:pPr>
            <a:r>
              <a:rPr lang="it-IT" dirty="0" err="1">
                <a:latin typeface="Lato"/>
                <a:ea typeface="Lato"/>
                <a:cs typeface="Arial"/>
              </a:rPr>
              <a:t>Lack</a:t>
            </a:r>
            <a:r>
              <a:rPr lang="it-IT" dirty="0">
                <a:latin typeface="Lato"/>
                <a:ea typeface="Lato"/>
                <a:cs typeface="Arial"/>
              </a:rPr>
              <a:t> of </a:t>
            </a:r>
            <a:r>
              <a:rPr lang="it-IT" dirty="0" err="1">
                <a:latin typeface="Lato"/>
                <a:ea typeface="Lato"/>
                <a:cs typeface="Arial"/>
              </a:rPr>
              <a:t>resources</a:t>
            </a:r>
            <a:r>
              <a:rPr lang="it-IT" dirty="0">
                <a:latin typeface="Lato"/>
                <a:ea typeface="Lato"/>
                <a:cs typeface="Arial"/>
              </a:rPr>
              <a:t> (time) or expertise in OPERANDUM to deal with stakeholder </a:t>
            </a:r>
            <a:r>
              <a:rPr lang="it-IT" dirty="0" err="1">
                <a:latin typeface="Lato"/>
                <a:ea typeface="Lato"/>
                <a:cs typeface="Arial"/>
              </a:rPr>
              <a:t>processes</a:t>
            </a:r>
            <a:br>
              <a:rPr lang="fi-FI" dirty="0">
                <a:latin typeface="Lato"/>
                <a:ea typeface="Lato"/>
                <a:cs typeface="Lato"/>
              </a:rPr>
            </a:br>
            <a:endParaRPr lang="fi-FI" dirty="0">
              <a:latin typeface="Lato"/>
              <a:ea typeface="Lato"/>
              <a:cs typeface="Lato"/>
            </a:endParaRPr>
          </a:p>
        </p:txBody>
      </p:sp>
      <p:pic>
        <p:nvPicPr>
          <p:cNvPr id="6" name="Picture 6">
            <a:extLst>
              <a:ext uri="{FF2B5EF4-FFF2-40B4-BE49-F238E27FC236}">
                <a16:creationId xmlns:a16="http://schemas.microsoft.com/office/drawing/2014/main" id="{303B3734-ACEA-0496-E76D-EF397E4B9C3C}"/>
              </a:ext>
            </a:extLst>
          </p:cNvPr>
          <p:cNvPicPr>
            <a:picLocks noChangeAspect="1"/>
          </p:cNvPicPr>
          <p:nvPr/>
        </p:nvPicPr>
        <p:blipFill>
          <a:blip r:embed="rId5"/>
          <a:stretch>
            <a:fillRect/>
          </a:stretch>
        </p:blipFill>
        <p:spPr>
          <a:xfrm rot="840000">
            <a:off x="7494211" y="2380647"/>
            <a:ext cx="3819676" cy="2544230"/>
          </a:xfrm>
          <a:prstGeom prst="rect">
            <a:avLst/>
          </a:prstGeom>
          <a:solidFill>
            <a:srgbClr val="FFFFFF">
              <a:shade val="85000"/>
            </a:srgbClr>
          </a:solidFill>
          <a:ln w="190500" cap="sq">
            <a:solidFill>
              <a:srgbClr val="FF84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979262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8DFA222-AD46-6406-AC53-4ED4142B3E2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2" name="TextBox 11">
            <a:extLst>
              <a:ext uri="{FF2B5EF4-FFF2-40B4-BE49-F238E27FC236}">
                <a16:creationId xmlns:a16="http://schemas.microsoft.com/office/drawing/2014/main" id="{F20A7847-6DB0-48F9-9940-8638997504F9}"/>
              </a:ext>
            </a:extLst>
          </p:cNvPr>
          <p:cNvSpPr txBox="1"/>
          <p:nvPr/>
        </p:nvSpPr>
        <p:spPr>
          <a:xfrm>
            <a:off x="402021" y="1494094"/>
            <a:ext cx="5555060" cy="3693319"/>
          </a:xfrm>
          <a:prstGeom prst="rect">
            <a:avLst/>
          </a:prstGeom>
          <a:noFill/>
        </p:spPr>
        <p:txBody>
          <a:bodyPr wrap="square" lIns="91440" tIns="45720" rIns="91440" bIns="45720" rtlCol="0" anchor="t">
            <a:spAutoFit/>
          </a:bodyPr>
          <a:lstStyle/>
          <a:p>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endParaRPr lang="de-DE">
              <a:solidFill>
                <a:srgbClr val="2CB6E7"/>
              </a:solidFill>
              <a:latin typeface="Lato"/>
              <a:ea typeface="Lato"/>
              <a:cs typeface="Lato"/>
            </a:endParaRPr>
          </a:p>
          <a:p>
            <a:endParaRPr lang="de-DE">
              <a:solidFill>
                <a:srgbClr val="2CB6E7"/>
              </a:solidFill>
              <a:latin typeface="Lato"/>
              <a:ea typeface="Lato"/>
              <a:cs typeface="Lato"/>
            </a:endParaRPr>
          </a:p>
          <a:p>
            <a:br>
              <a:rPr lang="de-DE">
                <a:solidFill>
                  <a:srgbClr val="2CB6E7"/>
                </a:solidFill>
                <a:latin typeface="Lato"/>
                <a:ea typeface="Lato"/>
                <a:cs typeface="Lato"/>
              </a:rPr>
            </a:br>
            <a:r>
              <a:rPr lang="de-DE">
                <a:solidFill>
                  <a:srgbClr val="2CB6E7"/>
                </a:solidFill>
                <a:latin typeface="Lato"/>
                <a:ea typeface="Lato"/>
                <a:cs typeface="Lato"/>
              </a:rPr>
              <a:t> </a:t>
            </a:r>
            <a:endParaRPr lang="de-DE">
              <a:solidFill>
                <a:srgbClr val="404040"/>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p:txBody>
      </p:sp>
      <p:grpSp>
        <p:nvGrpSpPr>
          <p:cNvPr id="5" name="Group 4">
            <a:extLst>
              <a:ext uri="{FF2B5EF4-FFF2-40B4-BE49-F238E27FC236}">
                <a16:creationId xmlns:a16="http://schemas.microsoft.com/office/drawing/2014/main" id="{44AFFF99-4BA0-A58C-BD49-5492B4155736}"/>
              </a:ext>
            </a:extLst>
          </p:cNvPr>
          <p:cNvGrpSpPr/>
          <p:nvPr/>
        </p:nvGrpSpPr>
        <p:grpSpPr>
          <a:xfrm>
            <a:off x="9802839" y="1421569"/>
            <a:ext cx="2105408" cy="1557384"/>
            <a:chOff x="9117861" y="2332031"/>
            <a:chExt cx="2586124" cy="1811117"/>
          </a:xfrm>
        </p:grpSpPr>
        <p:pic>
          <p:nvPicPr>
            <p:cNvPr id="9" name="Picture 8" descr="A picture containing logo&#10;&#10;Description automatically generated">
              <a:extLst>
                <a:ext uri="{FF2B5EF4-FFF2-40B4-BE49-F238E27FC236}">
                  <a16:creationId xmlns:a16="http://schemas.microsoft.com/office/drawing/2014/main" id="{A3CF878E-68E9-2A6B-4661-5C00E56CD07F}"/>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455633" y="2332031"/>
              <a:ext cx="1990453" cy="1244697"/>
            </a:xfrm>
            <a:prstGeom prst="rect">
              <a:avLst/>
            </a:prstGeom>
          </p:spPr>
        </p:pic>
        <p:pic>
          <p:nvPicPr>
            <p:cNvPr id="10" name="Picture 9" descr="A picture containing logo&#10;&#10;Description automatically generated">
              <a:extLst>
                <a:ext uri="{FF2B5EF4-FFF2-40B4-BE49-F238E27FC236}">
                  <a16:creationId xmlns:a16="http://schemas.microsoft.com/office/drawing/2014/main" id="{D37F74C2-FC59-F702-3F0A-D41FC96B0898}"/>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9117861" y="3720010"/>
              <a:ext cx="2586124" cy="423138"/>
            </a:xfrm>
            <a:prstGeom prst="rect">
              <a:avLst/>
            </a:prstGeom>
          </p:spPr>
        </p:pic>
      </p:gr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dirty="0">
                <a:solidFill>
                  <a:schemeClr val="bg1"/>
                </a:solidFill>
                <a:ea typeface="+mn-lt"/>
                <a:cs typeface="+mn-lt"/>
              </a:rPr>
              <a:t>Training Unit 3 at a </a:t>
            </a:r>
            <a:r>
              <a:rPr lang="de-DE" sz="3200" b="1" dirty="0" err="1">
                <a:solidFill>
                  <a:schemeClr val="bg1"/>
                </a:solidFill>
                <a:ea typeface="+mn-lt"/>
                <a:cs typeface="+mn-lt"/>
              </a:rPr>
              <a:t>glance</a:t>
            </a:r>
            <a:endParaRPr lang="de-DE" sz="3200" b="1" dirty="0">
              <a:solidFill>
                <a:schemeClr val="bg1"/>
              </a:solidFill>
              <a:ea typeface="+mn-lt"/>
              <a:cs typeface="+mn-lt"/>
            </a:endParaRPr>
          </a:p>
        </p:txBody>
      </p:sp>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6"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2" name="TextBox 21">
            <a:extLst>
              <a:ext uri="{FF2B5EF4-FFF2-40B4-BE49-F238E27FC236}">
                <a16:creationId xmlns:a16="http://schemas.microsoft.com/office/drawing/2014/main" id="{7FF9B8F4-EB54-FCC4-707D-7D623B9C63B7}"/>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3</a:t>
            </a:r>
          </a:p>
        </p:txBody>
      </p:sp>
      <p:sp>
        <p:nvSpPr>
          <p:cNvPr id="4" name="TextBox 3">
            <a:extLst>
              <a:ext uri="{FF2B5EF4-FFF2-40B4-BE49-F238E27FC236}">
                <a16:creationId xmlns:a16="http://schemas.microsoft.com/office/drawing/2014/main" id="{2799D7D7-631F-A2C9-FD16-7F9FF822F1F6}"/>
              </a:ext>
            </a:extLst>
          </p:cNvPr>
          <p:cNvSpPr txBox="1"/>
          <p:nvPr/>
        </p:nvSpPr>
        <p:spPr>
          <a:xfrm>
            <a:off x="402021" y="1186021"/>
            <a:ext cx="7935460" cy="48450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de-DE" sz="1600" b="1" dirty="0">
                <a:solidFill>
                  <a:srgbClr val="2CB6E7"/>
                </a:solidFill>
                <a:latin typeface="Lato"/>
                <a:ea typeface="Lato"/>
                <a:cs typeface="Segoe UI"/>
              </a:rPr>
              <a:t>Part I: Nature-</a:t>
            </a:r>
            <a:r>
              <a:rPr lang="de-DE" sz="1600" b="1" dirty="0" err="1">
                <a:solidFill>
                  <a:srgbClr val="2CB6E7"/>
                </a:solidFill>
                <a:latin typeface="Lato"/>
                <a:ea typeface="Lato"/>
                <a:cs typeface="Segoe UI"/>
              </a:rPr>
              <a:t>based</a:t>
            </a:r>
            <a:r>
              <a:rPr lang="de-DE" sz="1600" b="1" dirty="0">
                <a:solidFill>
                  <a:srgbClr val="2CB6E7"/>
                </a:solidFill>
                <a:latin typeface="Lato"/>
                <a:ea typeface="Lato"/>
                <a:cs typeface="Segoe UI"/>
              </a:rPr>
              <a:t> Solutions and Co-</a:t>
            </a:r>
            <a:r>
              <a:rPr lang="de-DE" sz="1600" b="1" dirty="0" err="1">
                <a:solidFill>
                  <a:srgbClr val="2CB6E7"/>
                </a:solidFill>
                <a:latin typeface="Lato"/>
                <a:ea typeface="Lato"/>
                <a:cs typeface="Segoe UI"/>
              </a:rPr>
              <a:t>creation</a:t>
            </a:r>
            <a:r>
              <a:rPr lang="de-DE" sz="1600" b="1" dirty="0">
                <a:solidFill>
                  <a:srgbClr val="2CB6E7"/>
                </a:solidFill>
                <a:latin typeface="Lato"/>
                <a:ea typeface="Lato"/>
                <a:cs typeface="Segoe UI"/>
              </a:rPr>
              <a:t> </a:t>
            </a:r>
          </a:p>
          <a:p>
            <a:pPr marL="285750" indent="-285750">
              <a:lnSpc>
                <a:spcPct val="150000"/>
              </a:lnSpc>
              <a:buFont typeface="Arial" panose="020B0604020202020204" pitchFamily="34" charset="0"/>
              <a:buChar char="•"/>
            </a:pPr>
            <a:r>
              <a:rPr lang="de-DE" sz="1600" dirty="0" err="1">
                <a:solidFill>
                  <a:srgbClr val="404040"/>
                </a:solidFill>
                <a:latin typeface="Lato"/>
                <a:cs typeface="Arial"/>
              </a:rPr>
              <a:t>What</a:t>
            </a:r>
            <a:r>
              <a:rPr lang="de-DE" sz="1600" dirty="0">
                <a:solidFill>
                  <a:srgbClr val="404040"/>
                </a:solidFill>
                <a:latin typeface="Lato"/>
                <a:cs typeface="Arial"/>
              </a:rPr>
              <a:t> </a:t>
            </a:r>
            <a:r>
              <a:rPr lang="de-DE" sz="1600" dirty="0" err="1">
                <a:solidFill>
                  <a:srgbClr val="404040"/>
                </a:solidFill>
                <a:latin typeface="Lato"/>
                <a:cs typeface="Arial"/>
              </a:rPr>
              <a:t>is</a:t>
            </a:r>
            <a:r>
              <a:rPr lang="de-DE" sz="1600" dirty="0">
                <a:solidFill>
                  <a:srgbClr val="404040"/>
                </a:solidFill>
                <a:latin typeface="Lato"/>
                <a:cs typeface="Arial"/>
              </a:rPr>
              <a:t> </a:t>
            </a:r>
            <a:r>
              <a:rPr lang="de-DE" sz="1600" dirty="0" err="1">
                <a:solidFill>
                  <a:srgbClr val="404040"/>
                </a:solidFill>
                <a:latin typeface="Lato"/>
                <a:cs typeface="Arial"/>
              </a:rPr>
              <a:t>co-creation</a:t>
            </a:r>
            <a:r>
              <a:rPr lang="de-DE" sz="1600" dirty="0">
                <a:solidFill>
                  <a:srgbClr val="404040"/>
                </a:solidFill>
                <a:latin typeface="Lato"/>
                <a:cs typeface="Arial"/>
              </a:rPr>
              <a:t>?</a:t>
            </a:r>
            <a:endParaRPr lang="de-DE" sz="1600" dirty="0">
              <a:solidFill>
                <a:srgbClr val="404040"/>
              </a:solidFill>
              <a:latin typeface="Lato"/>
              <a:ea typeface="Lato"/>
              <a:cs typeface="Arial"/>
            </a:endParaRPr>
          </a:p>
          <a:p>
            <a:pPr marL="285750" indent="-285750">
              <a:lnSpc>
                <a:spcPct val="150000"/>
              </a:lnSpc>
              <a:buFont typeface="Arial" panose="020B0604020202020204" pitchFamily="34" charset="0"/>
              <a:buChar char="•"/>
            </a:pPr>
            <a:r>
              <a:rPr lang="de-DE" sz="1600" dirty="0" err="1">
                <a:solidFill>
                  <a:srgbClr val="404040"/>
                </a:solidFill>
                <a:latin typeface="Lato"/>
                <a:cs typeface="Arial"/>
              </a:rPr>
              <a:t>Why</a:t>
            </a:r>
            <a:r>
              <a:rPr lang="de-DE" sz="1600" dirty="0">
                <a:solidFill>
                  <a:srgbClr val="404040"/>
                </a:solidFill>
                <a:latin typeface="Lato"/>
                <a:cs typeface="Arial"/>
              </a:rPr>
              <a:t> do </a:t>
            </a:r>
            <a:r>
              <a:rPr lang="de-DE" sz="1600" dirty="0" err="1">
                <a:solidFill>
                  <a:srgbClr val="404040"/>
                </a:solidFill>
                <a:latin typeface="Lato"/>
                <a:cs typeface="Arial"/>
              </a:rPr>
              <a:t>we</a:t>
            </a:r>
            <a:r>
              <a:rPr lang="de-DE" sz="1600" dirty="0">
                <a:solidFill>
                  <a:srgbClr val="404040"/>
                </a:solidFill>
                <a:latin typeface="Lato"/>
                <a:cs typeface="Arial"/>
              </a:rPr>
              <a:t> </a:t>
            </a:r>
            <a:r>
              <a:rPr lang="de-DE" sz="1600" dirty="0" err="1">
                <a:solidFill>
                  <a:srgbClr val="404040"/>
                </a:solidFill>
                <a:latin typeface="Lato"/>
                <a:cs typeface="Arial"/>
              </a:rPr>
              <a:t>need</a:t>
            </a:r>
            <a:r>
              <a:rPr lang="de-DE" sz="1600" dirty="0">
                <a:solidFill>
                  <a:srgbClr val="404040"/>
                </a:solidFill>
                <a:latin typeface="Lato"/>
                <a:cs typeface="Arial"/>
              </a:rPr>
              <a:t> </a:t>
            </a:r>
            <a:r>
              <a:rPr lang="de-DE" sz="1600" dirty="0" err="1">
                <a:solidFill>
                  <a:srgbClr val="404040"/>
                </a:solidFill>
                <a:latin typeface="Lato"/>
                <a:cs typeface="Arial"/>
              </a:rPr>
              <a:t>collaborative</a:t>
            </a:r>
            <a:r>
              <a:rPr lang="de-DE" sz="1600" dirty="0">
                <a:solidFill>
                  <a:srgbClr val="404040"/>
                </a:solidFill>
                <a:latin typeface="Lato"/>
                <a:cs typeface="Arial"/>
              </a:rPr>
              <a:t> </a:t>
            </a:r>
            <a:r>
              <a:rPr lang="de-DE" sz="1600" dirty="0" err="1">
                <a:solidFill>
                  <a:srgbClr val="404040"/>
                </a:solidFill>
                <a:latin typeface="Lato"/>
                <a:cs typeface="Arial"/>
              </a:rPr>
              <a:t>approach</a:t>
            </a:r>
            <a:r>
              <a:rPr lang="de-DE" sz="1600" dirty="0">
                <a:solidFill>
                  <a:srgbClr val="404040"/>
                </a:solidFill>
                <a:latin typeface="Lato"/>
                <a:cs typeface="Arial"/>
              </a:rPr>
              <a:t>/</a:t>
            </a:r>
            <a:r>
              <a:rPr lang="de-DE" sz="1600" dirty="0" err="1">
                <a:solidFill>
                  <a:srgbClr val="404040"/>
                </a:solidFill>
                <a:latin typeface="Lato"/>
                <a:cs typeface="Arial"/>
              </a:rPr>
              <a:t>co-creation</a:t>
            </a:r>
            <a:r>
              <a:rPr lang="de-DE" sz="1600" dirty="0">
                <a:solidFill>
                  <a:srgbClr val="404040"/>
                </a:solidFill>
                <a:latin typeface="Lato"/>
                <a:cs typeface="Arial"/>
              </a:rPr>
              <a:t> </a:t>
            </a:r>
            <a:r>
              <a:rPr lang="de-DE" sz="1600" dirty="0" err="1">
                <a:solidFill>
                  <a:srgbClr val="404040"/>
                </a:solidFill>
                <a:latin typeface="Lato"/>
                <a:cs typeface="Arial"/>
              </a:rPr>
              <a:t>for</a:t>
            </a:r>
            <a:r>
              <a:rPr lang="de-DE" sz="1600" dirty="0">
                <a:solidFill>
                  <a:srgbClr val="404040"/>
                </a:solidFill>
                <a:latin typeface="Lato"/>
                <a:cs typeface="Arial"/>
              </a:rPr>
              <a:t> </a:t>
            </a:r>
            <a:r>
              <a:rPr lang="de-DE" sz="1600" dirty="0" err="1">
                <a:solidFill>
                  <a:srgbClr val="404040"/>
                </a:solidFill>
                <a:latin typeface="Lato"/>
                <a:cs typeface="Arial"/>
              </a:rPr>
              <a:t>NbS</a:t>
            </a:r>
            <a:r>
              <a:rPr lang="de-DE" sz="1600" dirty="0">
                <a:solidFill>
                  <a:srgbClr val="404040"/>
                </a:solidFill>
                <a:latin typeface="Lato"/>
                <a:cs typeface="Arial"/>
              </a:rPr>
              <a:t>?</a:t>
            </a:r>
            <a:endParaRPr lang="de-DE" sz="1600" dirty="0">
              <a:solidFill>
                <a:srgbClr val="404040"/>
              </a:solidFill>
              <a:latin typeface="Lato"/>
              <a:ea typeface="Lato"/>
              <a:cs typeface="Arial"/>
            </a:endParaRPr>
          </a:p>
          <a:p>
            <a:pPr marL="285750" indent="-285750">
              <a:lnSpc>
                <a:spcPct val="150000"/>
              </a:lnSpc>
              <a:buFont typeface="Arial" panose="020B0604020202020204" pitchFamily="34" charset="0"/>
              <a:buChar char="•"/>
            </a:pPr>
            <a:r>
              <a:rPr lang="de-DE" sz="1600" dirty="0">
                <a:solidFill>
                  <a:srgbClr val="404040"/>
                </a:solidFill>
                <a:latin typeface="Lato"/>
                <a:cs typeface="Arial"/>
              </a:rPr>
              <a:t>The </a:t>
            </a:r>
            <a:r>
              <a:rPr lang="de-DE" sz="1600" dirty="0" err="1">
                <a:solidFill>
                  <a:srgbClr val="404040"/>
                </a:solidFill>
                <a:latin typeface="Lato"/>
                <a:cs typeface="Arial"/>
              </a:rPr>
              <a:t>benefits</a:t>
            </a:r>
            <a:r>
              <a:rPr lang="de-DE" sz="1600" dirty="0">
                <a:solidFill>
                  <a:srgbClr val="404040"/>
                </a:solidFill>
                <a:latin typeface="Lato"/>
                <a:cs typeface="Arial"/>
              </a:rPr>
              <a:t> </a:t>
            </a:r>
            <a:r>
              <a:rPr lang="de-DE" sz="1600" dirty="0" err="1">
                <a:solidFill>
                  <a:srgbClr val="404040"/>
                </a:solidFill>
                <a:latin typeface="Lato"/>
                <a:cs typeface="Arial"/>
              </a:rPr>
              <a:t>of</a:t>
            </a:r>
            <a:r>
              <a:rPr lang="de-DE" sz="1600" dirty="0">
                <a:solidFill>
                  <a:srgbClr val="404040"/>
                </a:solidFill>
                <a:latin typeface="Lato"/>
                <a:cs typeface="Arial"/>
              </a:rPr>
              <a:t> </a:t>
            </a:r>
            <a:r>
              <a:rPr lang="de-DE" sz="1600" dirty="0" err="1">
                <a:solidFill>
                  <a:srgbClr val="404040"/>
                </a:solidFill>
                <a:latin typeface="Lato"/>
                <a:cs typeface="Arial"/>
              </a:rPr>
              <a:t>using</a:t>
            </a:r>
            <a:r>
              <a:rPr lang="de-DE" sz="1600" dirty="0">
                <a:solidFill>
                  <a:srgbClr val="404040"/>
                </a:solidFill>
                <a:latin typeface="Lato"/>
                <a:cs typeface="Arial"/>
              </a:rPr>
              <a:t> a </a:t>
            </a:r>
            <a:r>
              <a:rPr lang="de-DE" sz="1600" dirty="0" err="1">
                <a:solidFill>
                  <a:srgbClr val="404040"/>
                </a:solidFill>
                <a:latin typeface="Lato"/>
                <a:cs typeface="Arial"/>
              </a:rPr>
              <a:t>co-creation</a:t>
            </a:r>
            <a:r>
              <a:rPr lang="de-DE" sz="1600" dirty="0">
                <a:solidFill>
                  <a:srgbClr val="404040"/>
                </a:solidFill>
                <a:latin typeface="Lato"/>
                <a:cs typeface="Arial"/>
              </a:rPr>
              <a:t> </a:t>
            </a:r>
            <a:r>
              <a:rPr lang="de-DE" sz="1600" dirty="0" err="1">
                <a:solidFill>
                  <a:srgbClr val="404040"/>
                </a:solidFill>
                <a:latin typeface="Lato"/>
                <a:cs typeface="Arial"/>
              </a:rPr>
              <a:t>approach</a:t>
            </a:r>
            <a:endParaRPr lang="de-DE" sz="1600" dirty="0">
              <a:solidFill>
                <a:srgbClr val="404040"/>
              </a:solidFill>
              <a:latin typeface="Lato"/>
              <a:cs typeface="Arial"/>
            </a:endParaRPr>
          </a:p>
          <a:p>
            <a:pPr marL="285750" indent="-285750">
              <a:lnSpc>
                <a:spcPct val="150000"/>
              </a:lnSpc>
              <a:buFont typeface="Arial" panose="020B0604020202020204" pitchFamily="34" charset="0"/>
              <a:buChar char="•"/>
            </a:pPr>
            <a:r>
              <a:rPr lang="de-DE" sz="1600" dirty="0">
                <a:solidFill>
                  <a:srgbClr val="404040"/>
                </a:solidFill>
                <a:latin typeface="Lato"/>
                <a:cs typeface="Arial"/>
              </a:rPr>
              <a:t>OPERANDUM </a:t>
            </a:r>
            <a:r>
              <a:rPr lang="de-DE" sz="1600" dirty="0" err="1">
                <a:solidFill>
                  <a:srgbClr val="404040"/>
                </a:solidFill>
                <a:latin typeface="Lato"/>
                <a:cs typeface="Arial"/>
              </a:rPr>
              <a:t>co-creation</a:t>
            </a:r>
            <a:r>
              <a:rPr lang="de-DE" sz="1600" dirty="0">
                <a:solidFill>
                  <a:srgbClr val="404040"/>
                </a:solidFill>
                <a:latin typeface="Lato"/>
                <a:cs typeface="Arial"/>
              </a:rPr>
              <a:t> </a:t>
            </a:r>
            <a:r>
              <a:rPr lang="de-DE" sz="1600" dirty="0" err="1">
                <a:solidFill>
                  <a:srgbClr val="404040"/>
                </a:solidFill>
                <a:latin typeface="Lato"/>
                <a:cs typeface="Arial"/>
              </a:rPr>
              <a:t>approach</a:t>
            </a:r>
            <a:r>
              <a:rPr lang="de-DE" sz="1600" dirty="0">
                <a:solidFill>
                  <a:srgbClr val="404040"/>
                </a:solidFill>
                <a:latin typeface="Lato"/>
                <a:cs typeface="Arial"/>
              </a:rPr>
              <a:t> in a </a:t>
            </a:r>
            <a:r>
              <a:rPr lang="de-DE" sz="1600" dirty="0" err="1">
                <a:solidFill>
                  <a:srgbClr val="404040"/>
                </a:solidFill>
                <a:latin typeface="Lato"/>
                <a:cs typeface="Arial"/>
              </a:rPr>
              <a:t>nutshell</a:t>
            </a:r>
            <a:r>
              <a:rPr lang="de-DE" sz="1600" dirty="0">
                <a:solidFill>
                  <a:srgbClr val="404040"/>
                </a:solidFill>
                <a:latin typeface="Lato"/>
                <a:cs typeface="Arial"/>
              </a:rPr>
              <a:t> </a:t>
            </a:r>
            <a:br>
              <a:rPr lang="de-DE" b="1" dirty="0">
                <a:cs typeface="Arial"/>
              </a:rPr>
            </a:br>
            <a:endParaRPr lang="de-DE" sz="1600" b="1" dirty="0">
              <a:latin typeface="Lato"/>
              <a:ea typeface="Lato"/>
              <a:cs typeface="Arial"/>
            </a:endParaRPr>
          </a:p>
          <a:p>
            <a:pPr>
              <a:lnSpc>
                <a:spcPct val="150000"/>
              </a:lnSpc>
            </a:pPr>
            <a:r>
              <a:rPr lang="de-DE" sz="1600" b="1" dirty="0">
                <a:solidFill>
                  <a:srgbClr val="2CB6E7"/>
                </a:solidFill>
                <a:latin typeface="Lato"/>
                <a:ea typeface="Lato"/>
                <a:cs typeface="Arial"/>
              </a:rPr>
              <a:t>Part II: </a:t>
            </a:r>
            <a:r>
              <a:rPr lang="de-DE" sz="1600" b="1" dirty="0" err="1">
                <a:solidFill>
                  <a:srgbClr val="2CB6E7"/>
                </a:solidFill>
                <a:latin typeface="Lato"/>
                <a:ea typeface="Lato"/>
                <a:cs typeface="Arial"/>
              </a:rPr>
              <a:t>How</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to</a:t>
            </a:r>
            <a:r>
              <a:rPr lang="de-DE" sz="1600" b="1" dirty="0">
                <a:solidFill>
                  <a:srgbClr val="2CB6E7"/>
                </a:solidFill>
                <a:latin typeface="Lato"/>
                <a:ea typeface="Lato"/>
                <a:cs typeface="Arial"/>
              </a:rPr>
              <a:t> </a:t>
            </a:r>
            <a:r>
              <a:rPr lang="en-GB" sz="1600" b="1" dirty="0">
                <a:solidFill>
                  <a:srgbClr val="2CB6E7"/>
                </a:solidFill>
                <a:latin typeface="Lato"/>
                <a:ea typeface="+mn-lt"/>
                <a:cs typeface="+mn-lt"/>
              </a:rPr>
              <a:t>engage stakeholders</a:t>
            </a:r>
          </a:p>
          <a:p>
            <a:pPr marL="285750" indent="-285750">
              <a:lnSpc>
                <a:spcPct val="150000"/>
              </a:lnSpc>
              <a:buFont typeface="Arial" panose="020B0604020202020204" pitchFamily="34" charset="0"/>
              <a:buChar char="•"/>
            </a:pPr>
            <a:r>
              <a:rPr lang="de-DE" sz="1600" dirty="0" err="1">
                <a:solidFill>
                  <a:srgbClr val="404040"/>
                </a:solidFill>
                <a:latin typeface="Lato"/>
                <a:ea typeface="Lato"/>
                <a:cs typeface="Arial"/>
              </a:rPr>
              <a:t>What</a:t>
            </a:r>
            <a:r>
              <a:rPr lang="de-DE" sz="1600" dirty="0">
                <a:solidFill>
                  <a:srgbClr val="404040"/>
                </a:solidFill>
                <a:latin typeface="Lato"/>
                <a:ea typeface="Lato"/>
                <a:cs typeface="Arial"/>
              </a:rPr>
              <a:t> </a:t>
            </a:r>
            <a:r>
              <a:rPr lang="de-DE" sz="1600" dirty="0" err="1">
                <a:solidFill>
                  <a:srgbClr val="404040"/>
                </a:solidFill>
                <a:latin typeface="Lato"/>
                <a:ea typeface="Lato"/>
                <a:cs typeface="Arial"/>
              </a:rPr>
              <a:t>should</a:t>
            </a:r>
            <a:r>
              <a:rPr lang="de-DE" sz="1600" dirty="0">
                <a:solidFill>
                  <a:srgbClr val="404040"/>
                </a:solidFill>
                <a:latin typeface="Lato"/>
                <a:ea typeface="Lato"/>
                <a:cs typeface="Arial"/>
              </a:rPr>
              <a:t> </a:t>
            </a:r>
            <a:r>
              <a:rPr lang="de-DE" sz="1600" dirty="0" err="1">
                <a:solidFill>
                  <a:srgbClr val="404040"/>
                </a:solidFill>
                <a:latin typeface="Lato"/>
                <a:ea typeface="Lato"/>
                <a:cs typeface="Arial"/>
              </a:rPr>
              <a:t>you</a:t>
            </a:r>
            <a:r>
              <a:rPr lang="de-DE" sz="1600" dirty="0">
                <a:solidFill>
                  <a:srgbClr val="404040"/>
                </a:solidFill>
                <a:latin typeface="Lato"/>
                <a:ea typeface="Lato"/>
                <a:cs typeface="Arial"/>
              </a:rPr>
              <a:t> </a:t>
            </a:r>
            <a:r>
              <a:rPr lang="de-DE" sz="1600" dirty="0" err="1">
                <a:solidFill>
                  <a:srgbClr val="404040"/>
                </a:solidFill>
                <a:latin typeface="Lato"/>
                <a:ea typeface="Lato"/>
                <a:cs typeface="Arial"/>
              </a:rPr>
              <a:t>consider</a:t>
            </a:r>
            <a:r>
              <a:rPr lang="de-DE" sz="1600" dirty="0">
                <a:solidFill>
                  <a:srgbClr val="404040"/>
                </a:solidFill>
                <a:latin typeface="Lato"/>
                <a:ea typeface="Lato"/>
                <a:cs typeface="Arial"/>
              </a:rPr>
              <a:t> </a:t>
            </a:r>
            <a:r>
              <a:rPr lang="de-DE" sz="1600" dirty="0" err="1">
                <a:solidFill>
                  <a:srgbClr val="404040"/>
                </a:solidFill>
                <a:latin typeface="Lato"/>
                <a:ea typeface="Lato"/>
                <a:cs typeface="Arial"/>
              </a:rPr>
              <a:t>to</a:t>
            </a:r>
            <a:r>
              <a:rPr lang="de-DE" sz="1600" dirty="0">
                <a:solidFill>
                  <a:srgbClr val="404040"/>
                </a:solidFill>
                <a:latin typeface="Lato"/>
                <a:ea typeface="Lato"/>
                <a:cs typeface="Arial"/>
              </a:rPr>
              <a:t> </a:t>
            </a:r>
            <a:r>
              <a:rPr lang="de-DE" sz="1600" dirty="0" err="1">
                <a:solidFill>
                  <a:srgbClr val="404040"/>
                </a:solidFill>
                <a:latin typeface="Lato"/>
                <a:ea typeface="Lato"/>
                <a:cs typeface="Arial"/>
              </a:rPr>
              <a:t>engage</a:t>
            </a:r>
            <a:r>
              <a:rPr lang="de-DE" sz="1600" dirty="0">
                <a:solidFill>
                  <a:srgbClr val="404040"/>
                </a:solidFill>
                <a:latin typeface="Lato"/>
                <a:ea typeface="Lato"/>
                <a:cs typeface="Arial"/>
              </a:rPr>
              <a:t> </a:t>
            </a:r>
            <a:r>
              <a:rPr lang="de-DE" sz="1600" dirty="0" err="1">
                <a:solidFill>
                  <a:srgbClr val="404040"/>
                </a:solidFill>
                <a:latin typeface="Lato"/>
                <a:ea typeface="Lato"/>
                <a:cs typeface="Arial"/>
              </a:rPr>
              <a:t>stakeholders</a:t>
            </a:r>
            <a:r>
              <a:rPr lang="de-DE" sz="1600" dirty="0">
                <a:solidFill>
                  <a:srgbClr val="404040"/>
                </a:solidFill>
                <a:latin typeface="Lato"/>
                <a:ea typeface="Lato"/>
                <a:cs typeface="Arial"/>
              </a:rPr>
              <a:t>?</a:t>
            </a:r>
          </a:p>
          <a:p>
            <a:pPr marL="285750" indent="-285750">
              <a:lnSpc>
                <a:spcPct val="150000"/>
              </a:lnSpc>
              <a:buFont typeface="Arial" panose="020B0604020202020204" pitchFamily="34" charset="0"/>
              <a:buChar char="•"/>
            </a:pPr>
            <a:r>
              <a:rPr lang="de-DE" sz="1600" dirty="0">
                <a:solidFill>
                  <a:srgbClr val="404040"/>
                </a:solidFill>
                <a:latin typeface="Lato"/>
                <a:cs typeface="Arial"/>
              </a:rPr>
              <a:t>A </a:t>
            </a:r>
            <a:r>
              <a:rPr lang="de-DE" sz="1600" dirty="0" err="1">
                <a:solidFill>
                  <a:srgbClr val="404040"/>
                </a:solidFill>
                <a:latin typeface="Lato"/>
                <a:cs typeface="Arial"/>
              </a:rPr>
              <a:t>step-by-step</a:t>
            </a:r>
            <a:r>
              <a:rPr lang="de-DE" sz="1600" dirty="0">
                <a:solidFill>
                  <a:srgbClr val="404040"/>
                </a:solidFill>
                <a:latin typeface="Lato"/>
                <a:cs typeface="Arial"/>
              </a:rPr>
              <a:t> </a:t>
            </a:r>
            <a:r>
              <a:rPr lang="de-DE" sz="1600" dirty="0" err="1">
                <a:solidFill>
                  <a:srgbClr val="404040"/>
                </a:solidFill>
                <a:latin typeface="Lato"/>
                <a:cs typeface="Arial"/>
              </a:rPr>
              <a:t>approach</a:t>
            </a:r>
            <a:r>
              <a:rPr lang="de-DE" sz="1600" dirty="0">
                <a:solidFill>
                  <a:srgbClr val="404040"/>
                </a:solidFill>
                <a:latin typeface="Lato"/>
                <a:cs typeface="Arial"/>
              </a:rPr>
              <a:t> </a:t>
            </a:r>
            <a:br>
              <a:rPr lang="de-DE" sz="1600" dirty="0">
                <a:latin typeface="Lato"/>
                <a:ea typeface="+mn-lt"/>
                <a:cs typeface="+mn-lt"/>
              </a:rPr>
            </a:br>
            <a:endParaRPr lang="de-DE" sz="1600" dirty="0">
              <a:solidFill>
                <a:schemeClr val="tx1">
                  <a:lumMod val="75000"/>
                  <a:lumOff val="25000"/>
                </a:schemeClr>
              </a:solidFill>
              <a:latin typeface="Lato"/>
              <a:ea typeface="+mn-lt"/>
              <a:cs typeface="Calibri"/>
            </a:endParaRPr>
          </a:p>
          <a:p>
            <a:pPr>
              <a:lnSpc>
                <a:spcPct val="150000"/>
              </a:lnSpc>
            </a:pPr>
            <a:r>
              <a:rPr lang="de-DE" sz="1600" b="1" dirty="0">
                <a:solidFill>
                  <a:srgbClr val="2CB6E7"/>
                </a:solidFill>
                <a:latin typeface="Lato"/>
                <a:ea typeface="Lato"/>
                <a:cs typeface="Arial"/>
              </a:rPr>
              <a:t>Part III: Co-</a:t>
            </a:r>
            <a:r>
              <a:rPr lang="de-DE" sz="1600" b="1" dirty="0" err="1">
                <a:solidFill>
                  <a:srgbClr val="2CB6E7"/>
                </a:solidFill>
                <a:latin typeface="Lato"/>
                <a:ea typeface="Lato"/>
                <a:cs typeface="Arial"/>
              </a:rPr>
              <a:t>creation</a:t>
            </a:r>
            <a:r>
              <a:rPr lang="de-DE" sz="1600" b="1" dirty="0">
                <a:solidFill>
                  <a:srgbClr val="2CB6E7"/>
                </a:solidFill>
                <a:latin typeface="Lato"/>
                <a:ea typeface="Lato"/>
                <a:cs typeface="Arial"/>
              </a:rPr>
              <a:t> in </a:t>
            </a:r>
            <a:r>
              <a:rPr lang="de-DE" sz="1600" b="1" dirty="0" err="1">
                <a:solidFill>
                  <a:srgbClr val="2CB6E7"/>
                </a:solidFill>
                <a:latin typeface="Lato"/>
                <a:ea typeface="Lato"/>
                <a:cs typeface="Arial"/>
              </a:rPr>
              <a:t>practice</a:t>
            </a:r>
            <a:r>
              <a:rPr lang="de-DE" sz="1600" b="1" dirty="0">
                <a:solidFill>
                  <a:srgbClr val="2CB6E7"/>
                </a:solidFill>
                <a:latin typeface="Lato"/>
                <a:ea typeface="Lato"/>
                <a:cs typeface="Arial"/>
              </a:rPr>
              <a:t> </a:t>
            </a:r>
          </a:p>
          <a:p>
            <a:pPr marL="285750" indent="-285750">
              <a:lnSpc>
                <a:spcPct val="150000"/>
              </a:lnSpc>
              <a:buFont typeface="Arial" panose="020B0604020202020204" pitchFamily="34" charset="0"/>
              <a:buChar char="•"/>
            </a:pPr>
            <a:r>
              <a:rPr lang="de-DE" sz="1600" dirty="0">
                <a:solidFill>
                  <a:srgbClr val="404040"/>
                </a:solidFill>
                <a:latin typeface="Lato"/>
                <a:cs typeface="Arial"/>
              </a:rPr>
              <a:t>Co-</a:t>
            </a:r>
            <a:r>
              <a:rPr lang="de-DE" sz="1600" dirty="0" err="1">
                <a:solidFill>
                  <a:srgbClr val="404040"/>
                </a:solidFill>
                <a:latin typeface="Lato"/>
                <a:cs typeface="Arial"/>
              </a:rPr>
              <a:t>creation</a:t>
            </a:r>
            <a:r>
              <a:rPr lang="de-DE" sz="1600" dirty="0">
                <a:solidFill>
                  <a:srgbClr val="404040"/>
                </a:solidFill>
                <a:latin typeface="Lato"/>
                <a:cs typeface="Arial"/>
              </a:rPr>
              <a:t> in </a:t>
            </a:r>
            <a:r>
              <a:rPr lang="de-DE" sz="1600" dirty="0" err="1">
                <a:solidFill>
                  <a:srgbClr val="404040"/>
                </a:solidFill>
                <a:latin typeface="Lato"/>
                <a:cs typeface="Arial"/>
              </a:rPr>
              <a:t>practice</a:t>
            </a:r>
            <a:r>
              <a:rPr lang="de-DE" sz="1600" dirty="0">
                <a:solidFill>
                  <a:srgbClr val="404040"/>
                </a:solidFill>
                <a:latin typeface="Lato"/>
                <a:cs typeface="Arial"/>
              </a:rPr>
              <a:t> - </a:t>
            </a:r>
            <a:r>
              <a:rPr lang="de-DE" sz="1600" dirty="0" err="1">
                <a:solidFill>
                  <a:srgbClr val="404040"/>
                </a:solidFill>
                <a:latin typeface="Lato"/>
                <a:cs typeface="Arial"/>
              </a:rPr>
              <a:t>visiting</a:t>
            </a:r>
            <a:r>
              <a:rPr lang="de-DE" sz="1600" dirty="0">
                <a:solidFill>
                  <a:srgbClr val="404040"/>
                </a:solidFill>
                <a:latin typeface="Lato"/>
                <a:cs typeface="Arial"/>
              </a:rPr>
              <a:t> OPERANDUM OALs</a:t>
            </a:r>
            <a:endParaRPr lang="de-DE" sz="1600" dirty="0">
              <a:solidFill>
                <a:srgbClr val="404040"/>
              </a:solidFill>
              <a:latin typeface="Lato"/>
              <a:ea typeface="Lato"/>
              <a:cs typeface="Arial"/>
            </a:endParaRPr>
          </a:p>
          <a:p>
            <a:pPr marL="285750" indent="-285750">
              <a:lnSpc>
                <a:spcPct val="150000"/>
              </a:lnSpc>
              <a:buFont typeface="Arial" panose="020B0604020202020204" pitchFamily="34" charset="0"/>
              <a:buChar char="•"/>
            </a:pPr>
            <a:r>
              <a:rPr lang="de-DE" sz="1600" dirty="0" err="1">
                <a:solidFill>
                  <a:srgbClr val="404040"/>
                </a:solidFill>
                <a:latin typeface="Lato"/>
                <a:cs typeface="Arial"/>
              </a:rPr>
              <a:t>What</a:t>
            </a:r>
            <a:r>
              <a:rPr lang="de-DE" sz="1600" dirty="0">
                <a:solidFill>
                  <a:srgbClr val="404040"/>
                </a:solidFill>
                <a:latin typeface="Lato"/>
                <a:cs typeface="Arial"/>
              </a:rPr>
              <a:t> </a:t>
            </a:r>
            <a:r>
              <a:rPr lang="de-DE" sz="1600" dirty="0" err="1">
                <a:solidFill>
                  <a:srgbClr val="404040"/>
                </a:solidFill>
                <a:latin typeface="Lato"/>
                <a:cs typeface="Arial"/>
              </a:rPr>
              <a:t>have</a:t>
            </a:r>
            <a:r>
              <a:rPr lang="de-DE" sz="1600" dirty="0">
                <a:solidFill>
                  <a:srgbClr val="404040"/>
                </a:solidFill>
                <a:latin typeface="Lato"/>
                <a:cs typeface="Arial"/>
              </a:rPr>
              <a:t> </a:t>
            </a:r>
            <a:r>
              <a:rPr lang="de-DE" sz="1600" dirty="0" err="1">
                <a:solidFill>
                  <a:srgbClr val="404040"/>
                </a:solidFill>
                <a:latin typeface="Lato"/>
                <a:cs typeface="Arial"/>
              </a:rPr>
              <a:t>we</a:t>
            </a:r>
            <a:r>
              <a:rPr lang="de-DE" sz="1600" dirty="0">
                <a:solidFill>
                  <a:srgbClr val="404040"/>
                </a:solidFill>
                <a:latin typeface="Lato"/>
                <a:cs typeface="Arial"/>
              </a:rPr>
              <a:t> </a:t>
            </a:r>
            <a:r>
              <a:rPr lang="de-DE" sz="1600" dirty="0" err="1">
                <a:solidFill>
                  <a:srgbClr val="404040"/>
                </a:solidFill>
                <a:latin typeface="Lato"/>
                <a:cs typeface="Arial"/>
              </a:rPr>
              <a:t>learnt</a:t>
            </a:r>
            <a:r>
              <a:rPr lang="de-DE" sz="1600" dirty="0">
                <a:solidFill>
                  <a:srgbClr val="404040"/>
                </a:solidFill>
                <a:latin typeface="Lato"/>
                <a:cs typeface="Arial"/>
              </a:rPr>
              <a:t> so </a:t>
            </a:r>
            <a:r>
              <a:rPr lang="de-DE" sz="1600" dirty="0" err="1">
                <a:solidFill>
                  <a:srgbClr val="404040"/>
                </a:solidFill>
                <a:latin typeface="Lato"/>
                <a:cs typeface="Arial"/>
              </a:rPr>
              <a:t>far</a:t>
            </a:r>
            <a:endParaRPr lang="en-GB" sz="1600" dirty="0">
              <a:solidFill>
                <a:schemeClr val="tx1">
                  <a:lumMod val="75000"/>
                  <a:lumOff val="25000"/>
                </a:schemeClr>
              </a:solidFill>
              <a:latin typeface="Lato"/>
              <a:ea typeface="+mn-lt"/>
              <a:cs typeface="+mn-lt"/>
            </a:endParaRPr>
          </a:p>
        </p:txBody>
      </p:sp>
      <p:pic>
        <p:nvPicPr>
          <p:cNvPr id="3" name="Image 5">
            <a:extLst>
              <a:ext uri="{FF2B5EF4-FFF2-40B4-BE49-F238E27FC236}">
                <a16:creationId xmlns:a16="http://schemas.microsoft.com/office/drawing/2014/main" id="{F9DBF845-743F-70C0-3D44-D9BAC742D98F}"/>
              </a:ext>
            </a:extLst>
          </p:cNvPr>
          <p:cNvPicPr>
            <a:picLocks noChangeAspect="1"/>
          </p:cNvPicPr>
          <p:nvPr/>
        </p:nvPicPr>
        <p:blipFill>
          <a:blip r:embed="rId7"/>
          <a:stretch>
            <a:fillRect/>
          </a:stretch>
        </p:blipFill>
        <p:spPr>
          <a:xfrm>
            <a:off x="8805889" y="3514896"/>
            <a:ext cx="2265530" cy="502013"/>
          </a:xfrm>
          <a:prstGeom prst="rect">
            <a:avLst/>
          </a:prstGeom>
        </p:spPr>
      </p:pic>
      <p:pic>
        <p:nvPicPr>
          <p:cNvPr id="2" name="Picture 5" descr="Logo&#10;&#10;Description automatically generated">
            <a:extLst>
              <a:ext uri="{FF2B5EF4-FFF2-40B4-BE49-F238E27FC236}">
                <a16:creationId xmlns:a16="http://schemas.microsoft.com/office/drawing/2014/main" id="{2C9429DF-47E2-7AC3-5CA6-D693F07EA911}"/>
              </a:ext>
            </a:extLst>
          </p:cNvPr>
          <p:cNvPicPr>
            <a:picLocks noChangeAspect="1"/>
          </p:cNvPicPr>
          <p:nvPr/>
        </p:nvPicPr>
        <p:blipFill>
          <a:blip r:embed="rId8"/>
          <a:stretch>
            <a:fillRect/>
          </a:stretch>
        </p:blipFill>
        <p:spPr>
          <a:xfrm>
            <a:off x="9988130" y="4329636"/>
            <a:ext cx="2034117" cy="1319009"/>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75E5A69F-2ADA-F5B1-AF07-E196EF429F5B}"/>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808939" y="4577694"/>
            <a:ext cx="1993900" cy="1282700"/>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CC4BB1CC-AF55-E391-9DB7-CF7C9D835581}"/>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8208894" y="1774493"/>
            <a:ext cx="1511300" cy="622300"/>
          </a:xfrm>
          <a:prstGeom prst="rect">
            <a:avLst/>
          </a:prstGeom>
        </p:spPr>
      </p:pic>
    </p:spTree>
    <p:extLst>
      <p:ext uri="{BB962C8B-B14F-4D97-AF65-F5344CB8AC3E}">
        <p14:creationId xmlns:p14="http://schemas.microsoft.com/office/powerpoint/2010/main" val="3029831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Tactics in OPERANDUM</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extBox 3">
            <a:extLst>
              <a:ext uri="{FF2B5EF4-FFF2-40B4-BE49-F238E27FC236}">
                <a16:creationId xmlns:a16="http://schemas.microsoft.com/office/drawing/2014/main" id="{3F8D3F42-0897-3E46-1783-7F68D81CEB2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30</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199" name="Group 198">
            <a:extLst>
              <a:ext uri="{FF2B5EF4-FFF2-40B4-BE49-F238E27FC236}">
                <a16:creationId xmlns:a16="http://schemas.microsoft.com/office/drawing/2014/main" id="{D3FCF1A6-9405-201E-2AFC-E3DA8AFC1E7C}"/>
              </a:ext>
            </a:extLst>
          </p:cNvPr>
          <p:cNvGrpSpPr/>
          <p:nvPr/>
        </p:nvGrpSpPr>
        <p:grpSpPr>
          <a:xfrm>
            <a:off x="1475588" y="1387555"/>
            <a:ext cx="4896637" cy="2242132"/>
            <a:chOff x="1475588" y="1387555"/>
            <a:chExt cx="4896637" cy="2242132"/>
          </a:xfrm>
        </p:grpSpPr>
        <p:sp>
          <p:nvSpPr>
            <p:cNvPr id="7" name="Rectangle: Rounded Corners 6">
              <a:extLst>
                <a:ext uri="{FF2B5EF4-FFF2-40B4-BE49-F238E27FC236}">
                  <a16:creationId xmlns:a16="http://schemas.microsoft.com/office/drawing/2014/main" id="{04E92205-701B-1ABD-F0E2-4CE4F9FBF381}"/>
                </a:ext>
              </a:extLst>
            </p:cNvPr>
            <p:cNvSpPr/>
            <p:nvPr/>
          </p:nvSpPr>
          <p:spPr>
            <a:xfrm>
              <a:off x="1475588" y="1387555"/>
              <a:ext cx="4896637" cy="2176594"/>
            </a:xfrm>
            <a:prstGeom prst="roundRect">
              <a:avLst/>
            </a:prstGeom>
            <a:solidFill>
              <a:schemeClr val="accent2">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Lato"/>
                <a:ea typeface="Lato"/>
                <a:cs typeface="Lato"/>
              </a:endParaRPr>
            </a:p>
          </p:txBody>
        </p:sp>
        <p:sp>
          <p:nvSpPr>
            <p:cNvPr id="6" name="TextBox 5">
              <a:extLst>
                <a:ext uri="{FF2B5EF4-FFF2-40B4-BE49-F238E27FC236}">
                  <a16:creationId xmlns:a16="http://schemas.microsoft.com/office/drawing/2014/main" id="{E54FEA0B-B641-A678-BD49-0D99EAACDA97}"/>
                </a:ext>
              </a:extLst>
            </p:cNvPr>
            <p:cNvSpPr txBox="1"/>
            <p:nvPr/>
          </p:nvSpPr>
          <p:spPr>
            <a:xfrm>
              <a:off x="2945834" y="1475629"/>
              <a:ext cx="1860476" cy="369332"/>
            </a:xfrm>
            <a:prstGeom prst="rect">
              <a:avLst/>
            </a:prstGeom>
            <a:no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accent2">
                      <a:lumMod val="60000"/>
                      <a:lumOff val="40000"/>
                    </a:schemeClr>
                  </a:solidFill>
                  <a:latin typeface="Lato"/>
                  <a:ea typeface="Lato"/>
                  <a:cs typeface="Calibri"/>
                </a:rPr>
                <a:t>Area / Territory</a:t>
              </a:r>
              <a:endParaRPr lang="en-US" b="1">
                <a:solidFill>
                  <a:schemeClr val="accent2">
                    <a:lumMod val="60000"/>
                    <a:lumOff val="40000"/>
                  </a:schemeClr>
                </a:solidFill>
                <a:latin typeface="Lato"/>
                <a:ea typeface="Lato"/>
                <a:cs typeface="Lato"/>
              </a:endParaRPr>
            </a:p>
          </p:txBody>
        </p:sp>
        <p:sp>
          <p:nvSpPr>
            <p:cNvPr id="189" name="TextBox 188">
              <a:extLst>
                <a:ext uri="{FF2B5EF4-FFF2-40B4-BE49-F238E27FC236}">
                  <a16:creationId xmlns:a16="http://schemas.microsoft.com/office/drawing/2014/main" id="{AF1F7FC4-889A-5D7B-D22F-EE4E63742712}"/>
                </a:ext>
              </a:extLst>
            </p:cNvPr>
            <p:cNvSpPr txBox="1"/>
            <p:nvPr/>
          </p:nvSpPr>
          <p:spPr>
            <a:xfrm>
              <a:off x="1702675" y="2060027"/>
              <a:ext cx="443536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latin typeface="Lato"/>
                  <a:ea typeface="+mn-lt"/>
                  <a:cs typeface="+mn-lt"/>
                </a:rPr>
                <a:t>Become familiar with the area and use existing networks and channels</a:t>
              </a:r>
            </a:p>
            <a:p>
              <a:endParaRPr lang="en-GB" sz="1600">
                <a:latin typeface="Lato"/>
                <a:ea typeface="Lato"/>
                <a:cs typeface="Calibri"/>
              </a:endParaRPr>
            </a:p>
            <a:p>
              <a:r>
                <a:rPr lang="en-GB" sz="1600">
                  <a:latin typeface="Lato"/>
                  <a:ea typeface="Lato"/>
                  <a:cs typeface="Calibri"/>
                </a:rPr>
                <a:t>A researcher on site could strengthen engagement and build trust</a:t>
              </a:r>
            </a:p>
            <a:p>
              <a:endParaRPr lang="en-GB" sz="1600">
                <a:latin typeface="Lato"/>
                <a:ea typeface="Lato"/>
                <a:cs typeface="Calibri"/>
              </a:endParaRPr>
            </a:p>
          </p:txBody>
        </p:sp>
      </p:grpSp>
      <p:grpSp>
        <p:nvGrpSpPr>
          <p:cNvPr id="201" name="Group 200">
            <a:extLst>
              <a:ext uri="{FF2B5EF4-FFF2-40B4-BE49-F238E27FC236}">
                <a16:creationId xmlns:a16="http://schemas.microsoft.com/office/drawing/2014/main" id="{09BDBBCA-BF18-AF35-17B2-031A98A9D22C}"/>
              </a:ext>
            </a:extLst>
          </p:cNvPr>
          <p:cNvGrpSpPr/>
          <p:nvPr/>
        </p:nvGrpSpPr>
        <p:grpSpPr>
          <a:xfrm>
            <a:off x="6370901" y="1424341"/>
            <a:ext cx="4896637" cy="2176594"/>
            <a:chOff x="6370901" y="1424341"/>
            <a:chExt cx="4896637" cy="2176594"/>
          </a:xfrm>
        </p:grpSpPr>
        <p:sp>
          <p:nvSpPr>
            <p:cNvPr id="184" name="Rectangle: Rounded Corners 183">
              <a:extLst>
                <a:ext uri="{FF2B5EF4-FFF2-40B4-BE49-F238E27FC236}">
                  <a16:creationId xmlns:a16="http://schemas.microsoft.com/office/drawing/2014/main" id="{FE3F0A9A-449C-3A5E-45F4-A8B98080DF9B}"/>
                </a:ext>
              </a:extLst>
            </p:cNvPr>
            <p:cNvSpPr/>
            <p:nvPr/>
          </p:nvSpPr>
          <p:spPr>
            <a:xfrm>
              <a:off x="6370901" y="1424341"/>
              <a:ext cx="4896637" cy="2176594"/>
            </a:xfrm>
            <a:prstGeom prst="roundRect">
              <a:avLst/>
            </a:prstGeom>
            <a:solidFill>
              <a:schemeClr val="accent6">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Lato"/>
                <a:ea typeface="Lato"/>
                <a:cs typeface="Lato"/>
              </a:endParaRPr>
            </a:p>
          </p:txBody>
        </p:sp>
        <p:sp>
          <p:nvSpPr>
            <p:cNvPr id="188" name="TextBox 187">
              <a:extLst>
                <a:ext uri="{FF2B5EF4-FFF2-40B4-BE49-F238E27FC236}">
                  <a16:creationId xmlns:a16="http://schemas.microsoft.com/office/drawing/2014/main" id="{C43BAA94-0D3A-E355-5DEC-2CB8C482D280}"/>
                </a:ext>
              </a:extLst>
            </p:cNvPr>
            <p:cNvSpPr txBox="1"/>
            <p:nvPr/>
          </p:nvSpPr>
          <p:spPr>
            <a:xfrm>
              <a:off x="7680693" y="1477581"/>
              <a:ext cx="2689458" cy="369332"/>
            </a:xfrm>
            <a:prstGeom prst="rect">
              <a:avLst/>
            </a:prstGeom>
            <a:no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accent6">
                      <a:lumMod val="60000"/>
                      <a:lumOff val="40000"/>
                    </a:schemeClr>
                  </a:solidFill>
                  <a:latin typeface="Lato"/>
                  <a:ea typeface="Lato"/>
                  <a:cs typeface="Calibri"/>
                </a:rPr>
                <a:t>Socio-Economic Aspects</a:t>
              </a:r>
              <a:endParaRPr lang="en-US" b="1">
                <a:solidFill>
                  <a:schemeClr val="accent6">
                    <a:lumMod val="60000"/>
                    <a:lumOff val="40000"/>
                  </a:schemeClr>
                </a:solidFill>
                <a:latin typeface="Lato"/>
                <a:ea typeface="Lato"/>
                <a:cs typeface="Lato"/>
              </a:endParaRPr>
            </a:p>
          </p:txBody>
        </p:sp>
        <p:sp>
          <p:nvSpPr>
            <p:cNvPr id="192" name="TextBox 191">
              <a:extLst>
                <a:ext uri="{FF2B5EF4-FFF2-40B4-BE49-F238E27FC236}">
                  <a16:creationId xmlns:a16="http://schemas.microsoft.com/office/drawing/2014/main" id="{FCAD8085-7C38-52FA-5424-3A10D05DB97C}"/>
                </a:ext>
              </a:extLst>
            </p:cNvPr>
            <p:cNvSpPr txBox="1"/>
            <p:nvPr/>
          </p:nvSpPr>
          <p:spPr>
            <a:xfrm>
              <a:off x="6722088" y="1955165"/>
              <a:ext cx="443536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1600">
                  <a:latin typeface="Lato"/>
                  <a:ea typeface="+mn-lt"/>
                  <a:cs typeface="+mn-lt"/>
                </a:rPr>
                <a:t>Tailoring co-</a:t>
              </a:r>
              <a:r>
                <a:rPr lang="it-IT" sz="1600" err="1">
                  <a:latin typeface="Lato"/>
                  <a:ea typeface="+mn-lt"/>
                  <a:cs typeface="+mn-lt"/>
                </a:rPr>
                <a:t>creation</a:t>
              </a:r>
              <a:r>
                <a:rPr lang="it-IT" sz="1600">
                  <a:latin typeface="Lato"/>
                  <a:ea typeface="+mn-lt"/>
                  <a:cs typeface="+mn-lt"/>
                </a:rPr>
                <a:t> </a:t>
              </a:r>
              <a:r>
                <a:rPr lang="it-IT" sz="1600" err="1">
                  <a:latin typeface="Lato"/>
                  <a:ea typeface="+mn-lt"/>
                  <a:cs typeface="+mn-lt"/>
                </a:rPr>
                <a:t>methods</a:t>
              </a:r>
              <a:r>
                <a:rPr lang="it-IT" sz="1600">
                  <a:latin typeface="Lato"/>
                  <a:ea typeface="+mn-lt"/>
                  <a:cs typeface="+mn-lt"/>
                </a:rPr>
                <a:t> </a:t>
              </a:r>
              <a:r>
                <a:rPr lang="it-IT" sz="1600" err="1">
                  <a:latin typeface="Lato"/>
                  <a:ea typeface="+mn-lt"/>
                  <a:cs typeface="+mn-lt"/>
                </a:rPr>
                <a:t>according</a:t>
              </a:r>
              <a:r>
                <a:rPr lang="it-IT" sz="1600">
                  <a:latin typeface="Lato"/>
                  <a:ea typeface="+mn-lt"/>
                  <a:cs typeface="+mn-lt"/>
                </a:rPr>
                <a:t> to the stakeholders</a:t>
              </a:r>
            </a:p>
            <a:p>
              <a:endParaRPr lang="it-IT" sz="1600">
                <a:latin typeface="Lato"/>
                <a:ea typeface="+mn-lt"/>
                <a:cs typeface="+mn-lt"/>
              </a:endParaRPr>
            </a:p>
            <a:p>
              <a:r>
                <a:rPr lang="it-IT" sz="1600" err="1">
                  <a:latin typeface="Lato"/>
                  <a:ea typeface="+mn-lt"/>
                  <a:cs typeface="+mn-lt"/>
                </a:rPr>
                <a:t>Identifying</a:t>
              </a:r>
              <a:r>
                <a:rPr lang="it-IT" sz="1600">
                  <a:latin typeface="Lato"/>
                  <a:ea typeface="+mn-lt"/>
                  <a:cs typeface="+mn-lt"/>
                </a:rPr>
                <a:t> co-benefits of </a:t>
              </a:r>
              <a:r>
                <a:rPr lang="it-IT" sz="1600" err="1">
                  <a:latin typeface="Lato"/>
                  <a:ea typeface="+mn-lt"/>
                  <a:cs typeface="+mn-lt"/>
                </a:rPr>
                <a:t>NbS</a:t>
              </a:r>
              <a:r>
                <a:rPr lang="it-IT" sz="1600">
                  <a:latin typeface="Lato"/>
                  <a:ea typeface="+mn-lt"/>
                  <a:cs typeface="+mn-lt"/>
                </a:rPr>
                <a:t> for </a:t>
              </a:r>
              <a:r>
                <a:rPr lang="it-IT" sz="1600" err="1">
                  <a:latin typeface="Lato"/>
                  <a:ea typeface="+mn-lt"/>
                  <a:cs typeface="+mn-lt"/>
                </a:rPr>
                <a:t>different</a:t>
              </a:r>
              <a:r>
                <a:rPr lang="it-IT" sz="1600">
                  <a:latin typeface="Lato"/>
                  <a:ea typeface="+mn-lt"/>
                  <a:cs typeface="+mn-lt"/>
                </a:rPr>
                <a:t> stakeholders and use </a:t>
              </a:r>
              <a:r>
                <a:rPr lang="it-IT" sz="1600" err="1">
                  <a:latin typeface="Lato"/>
                  <a:ea typeface="+mn-lt"/>
                  <a:cs typeface="+mn-lt"/>
                </a:rPr>
                <a:t>these</a:t>
              </a:r>
              <a:r>
                <a:rPr lang="it-IT" sz="1600">
                  <a:latin typeface="Lato"/>
                  <a:ea typeface="+mn-lt"/>
                  <a:cs typeface="+mn-lt"/>
                </a:rPr>
                <a:t> </a:t>
              </a:r>
              <a:r>
                <a:rPr lang="it-IT" sz="1600" err="1">
                  <a:latin typeface="Lato"/>
                  <a:ea typeface="+mn-lt"/>
                  <a:cs typeface="+mn-lt"/>
                </a:rPr>
                <a:t>as</a:t>
              </a:r>
              <a:r>
                <a:rPr lang="it-IT" sz="1600">
                  <a:latin typeface="Lato"/>
                  <a:ea typeface="+mn-lt"/>
                  <a:cs typeface="+mn-lt"/>
                </a:rPr>
                <a:t> entry points</a:t>
              </a:r>
            </a:p>
            <a:p>
              <a:endParaRPr lang="it-IT" sz="1600">
                <a:latin typeface="Lato"/>
                <a:ea typeface="+mn-lt"/>
                <a:cs typeface="+mn-lt"/>
              </a:endParaRPr>
            </a:p>
          </p:txBody>
        </p:sp>
      </p:grpSp>
      <p:grpSp>
        <p:nvGrpSpPr>
          <p:cNvPr id="202" name="Group 201">
            <a:extLst>
              <a:ext uri="{FF2B5EF4-FFF2-40B4-BE49-F238E27FC236}">
                <a16:creationId xmlns:a16="http://schemas.microsoft.com/office/drawing/2014/main" id="{BA877BCA-FC2A-A5AE-4DB5-27E8DBA7DA4E}"/>
              </a:ext>
            </a:extLst>
          </p:cNvPr>
          <p:cNvGrpSpPr/>
          <p:nvPr/>
        </p:nvGrpSpPr>
        <p:grpSpPr>
          <a:xfrm>
            <a:off x="6370851" y="3542417"/>
            <a:ext cx="4896636" cy="2176594"/>
            <a:chOff x="6370851" y="3542417"/>
            <a:chExt cx="4896636" cy="2176594"/>
          </a:xfrm>
        </p:grpSpPr>
        <p:sp>
          <p:nvSpPr>
            <p:cNvPr id="185" name="Rectangle: Rounded Corners 184">
              <a:extLst>
                <a:ext uri="{FF2B5EF4-FFF2-40B4-BE49-F238E27FC236}">
                  <a16:creationId xmlns:a16="http://schemas.microsoft.com/office/drawing/2014/main" id="{33A3430D-618E-060B-0BD2-7617FDB3569A}"/>
                </a:ext>
              </a:extLst>
            </p:cNvPr>
            <p:cNvSpPr/>
            <p:nvPr/>
          </p:nvSpPr>
          <p:spPr>
            <a:xfrm>
              <a:off x="6370851" y="3542417"/>
              <a:ext cx="4896636" cy="2176594"/>
            </a:xfrm>
            <a:prstGeom prst="roundRect">
              <a:avLst/>
            </a:prstGeom>
            <a:solidFill>
              <a:schemeClr val="accent4">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Lato"/>
                <a:ea typeface="Lato"/>
                <a:cs typeface="Lato"/>
              </a:endParaRPr>
            </a:p>
          </p:txBody>
        </p:sp>
        <p:sp>
          <p:nvSpPr>
            <p:cNvPr id="187" name="TextBox 186">
              <a:extLst>
                <a:ext uri="{FF2B5EF4-FFF2-40B4-BE49-F238E27FC236}">
                  <a16:creationId xmlns:a16="http://schemas.microsoft.com/office/drawing/2014/main" id="{6EA5F5D1-EE38-B45E-DB68-D9486FF1BDEF}"/>
                </a:ext>
              </a:extLst>
            </p:cNvPr>
            <p:cNvSpPr txBox="1"/>
            <p:nvPr/>
          </p:nvSpPr>
          <p:spPr>
            <a:xfrm>
              <a:off x="7683292" y="3807813"/>
              <a:ext cx="2689458" cy="369332"/>
            </a:xfrm>
            <a:prstGeom prst="rect">
              <a:avLst/>
            </a:prstGeom>
            <a:no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accent4">
                      <a:lumMod val="60000"/>
                      <a:lumOff val="40000"/>
                    </a:schemeClr>
                  </a:solidFill>
                  <a:latin typeface="Lato"/>
                  <a:ea typeface="Lato"/>
                  <a:cs typeface="Calibri"/>
                </a:rPr>
                <a:t>Nature-based Solutions</a:t>
              </a:r>
            </a:p>
          </p:txBody>
        </p:sp>
        <p:sp>
          <p:nvSpPr>
            <p:cNvPr id="193" name="TextBox 192">
              <a:extLst>
                <a:ext uri="{FF2B5EF4-FFF2-40B4-BE49-F238E27FC236}">
                  <a16:creationId xmlns:a16="http://schemas.microsoft.com/office/drawing/2014/main" id="{72130444-0EB1-4A92-BB4E-7B423DA840C0}"/>
                </a:ext>
              </a:extLst>
            </p:cNvPr>
            <p:cNvSpPr txBox="1"/>
            <p:nvPr/>
          </p:nvSpPr>
          <p:spPr>
            <a:xfrm>
              <a:off x="6575676" y="4264903"/>
              <a:ext cx="443536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1600" err="1">
                  <a:latin typeface="Lato"/>
                  <a:ea typeface="+mn-lt"/>
                  <a:cs typeface="+mn-lt"/>
                </a:rPr>
                <a:t>NbS</a:t>
              </a:r>
              <a:r>
                <a:rPr lang="it-IT" sz="1600">
                  <a:latin typeface="Lato"/>
                  <a:ea typeface="+mn-lt"/>
                  <a:cs typeface="+mn-lt"/>
                </a:rPr>
                <a:t> </a:t>
              </a:r>
              <a:r>
                <a:rPr lang="it-IT" sz="1600" err="1">
                  <a:latin typeface="Lato"/>
                  <a:ea typeface="+mn-lt"/>
                  <a:cs typeface="+mn-lt"/>
                </a:rPr>
                <a:t>modelling</a:t>
              </a:r>
              <a:r>
                <a:rPr lang="it-IT" sz="1600">
                  <a:latin typeface="Lato"/>
                  <a:ea typeface="+mn-lt"/>
                  <a:cs typeface="+mn-lt"/>
                </a:rPr>
                <a:t> makes the impact more </a:t>
              </a:r>
              <a:r>
                <a:rPr lang="it-IT" sz="1600" err="1">
                  <a:latin typeface="Lato"/>
                  <a:ea typeface="+mn-lt"/>
                  <a:cs typeface="+mn-lt"/>
                </a:rPr>
                <a:t>visible</a:t>
              </a:r>
              <a:endParaRPr lang="it-IT" sz="1600">
                <a:latin typeface="Lato"/>
                <a:ea typeface="+mn-lt"/>
                <a:cs typeface="+mn-lt"/>
              </a:endParaRPr>
            </a:p>
            <a:p>
              <a:endParaRPr lang="it-IT" sz="1600">
                <a:latin typeface="Lato"/>
                <a:ea typeface="Lato"/>
                <a:cs typeface="Calibri"/>
              </a:endParaRPr>
            </a:p>
            <a:p>
              <a:r>
                <a:rPr lang="it-IT" sz="1600" err="1">
                  <a:latin typeface="Lato"/>
                  <a:ea typeface="Lato"/>
                  <a:cs typeface="Calibri"/>
                </a:rPr>
                <a:t>Explore</a:t>
              </a:r>
              <a:r>
                <a:rPr lang="it-IT" sz="1600">
                  <a:latin typeface="Lato"/>
                  <a:ea typeface="Lato"/>
                  <a:cs typeface="Calibri"/>
                </a:rPr>
                <a:t> </a:t>
              </a:r>
              <a:r>
                <a:rPr lang="it-IT" sz="1600" err="1">
                  <a:latin typeface="Lato"/>
                  <a:ea typeface="Lato"/>
                  <a:cs typeface="Calibri"/>
                </a:rPr>
                <a:t>NbS</a:t>
              </a:r>
              <a:r>
                <a:rPr lang="it-IT" sz="1600">
                  <a:latin typeface="Lato"/>
                  <a:ea typeface="Lato"/>
                  <a:cs typeface="Calibri"/>
                </a:rPr>
                <a:t> </a:t>
              </a:r>
              <a:r>
                <a:rPr lang="it-IT" sz="1600">
                  <a:latin typeface="Lato"/>
                  <a:ea typeface="+mn-lt"/>
                  <a:cs typeface="+mn-lt"/>
                </a:rPr>
                <a:t>financing</a:t>
              </a:r>
              <a:r>
                <a:rPr lang="it-IT" sz="1600">
                  <a:latin typeface="Lato"/>
                  <a:ea typeface="Lato"/>
                  <a:cs typeface="Calibri"/>
                </a:rPr>
                <a:t> models and </a:t>
              </a:r>
              <a:r>
                <a:rPr lang="it-IT" sz="1600" err="1">
                  <a:latin typeface="Lato"/>
                  <a:ea typeface="Lato"/>
                  <a:cs typeface="Calibri"/>
                </a:rPr>
                <a:t>opportunities</a:t>
              </a:r>
              <a:r>
                <a:rPr lang="it-IT" sz="1600">
                  <a:latin typeface="Lato"/>
                  <a:ea typeface="Lato"/>
                  <a:cs typeface="Calibri"/>
                </a:rPr>
                <a:t> from the start</a:t>
              </a:r>
            </a:p>
            <a:p>
              <a:endParaRPr lang="it-IT" sz="1600">
                <a:latin typeface="Lato"/>
                <a:ea typeface="Lato"/>
                <a:cs typeface="Calibri"/>
              </a:endParaRPr>
            </a:p>
          </p:txBody>
        </p:sp>
      </p:grpSp>
      <p:grpSp>
        <p:nvGrpSpPr>
          <p:cNvPr id="200" name="Group 199">
            <a:extLst>
              <a:ext uri="{FF2B5EF4-FFF2-40B4-BE49-F238E27FC236}">
                <a16:creationId xmlns:a16="http://schemas.microsoft.com/office/drawing/2014/main" id="{DD51950E-5BB3-3A5C-221D-199E278DCC39}"/>
              </a:ext>
            </a:extLst>
          </p:cNvPr>
          <p:cNvGrpSpPr/>
          <p:nvPr/>
        </p:nvGrpSpPr>
        <p:grpSpPr>
          <a:xfrm>
            <a:off x="1470332" y="3561701"/>
            <a:ext cx="4896636" cy="2176594"/>
            <a:chOff x="1470332" y="3561701"/>
            <a:chExt cx="4896636" cy="2176594"/>
          </a:xfrm>
        </p:grpSpPr>
        <p:sp>
          <p:nvSpPr>
            <p:cNvPr id="183" name="Rectangle: Rounded Corners 182">
              <a:extLst>
                <a:ext uri="{FF2B5EF4-FFF2-40B4-BE49-F238E27FC236}">
                  <a16:creationId xmlns:a16="http://schemas.microsoft.com/office/drawing/2014/main" id="{7894AC46-3A01-42BD-967B-03B7ED9940FE}"/>
                </a:ext>
              </a:extLst>
            </p:cNvPr>
            <p:cNvSpPr/>
            <p:nvPr/>
          </p:nvSpPr>
          <p:spPr>
            <a:xfrm>
              <a:off x="1470332" y="3561701"/>
              <a:ext cx="4896636" cy="2176594"/>
            </a:xfrm>
            <a:prstGeom prst="roundRect">
              <a:avLst/>
            </a:prstGeom>
            <a:solidFill>
              <a:schemeClr val="accent5">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Lato"/>
                <a:ea typeface="Lato"/>
                <a:cs typeface="Lato"/>
              </a:endParaRPr>
            </a:p>
          </p:txBody>
        </p:sp>
        <p:sp>
          <p:nvSpPr>
            <p:cNvPr id="186" name="TextBox 185">
              <a:extLst>
                <a:ext uri="{FF2B5EF4-FFF2-40B4-BE49-F238E27FC236}">
                  <a16:creationId xmlns:a16="http://schemas.microsoft.com/office/drawing/2014/main" id="{8F90736E-3080-DBED-DC2C-455B0A03CFF9}"/>
                </a:ext>
              </a:extLst>
            </p:cNvPr>
            <p:cNvSpPr txBox="1"/>
            <p:nvPr/>
          </p:nvSpPr>
          <p:spPr>
            <a:xfrm>
              <a:off x="3233063" y="3807814"/>
              <a:ext cx="1647825" cy="369332"/>
            </a:xfrm>
            <a:prstGeom prst="rect">
              <a:avLst/>
            </a:prstGeom>
            <a:no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accent5">
                      <a:lumMod val="60000"/>
                      <a:lumOff val="40000"/>
                    </a:schemeClr>
                  </a:solidFill>
                  <a:latin typeface="Lato"/>
                  <a:ea typeface="Lato"/>
                  <a:cs typeface="Calibri"/>
                </a:rPr>
                <a:t>Governance</a:t>
              </a:r>
              <a:endParaRPr lang="en-US" b="1">
                <a:solidFill>
                  <a:schemeClr val="accent5">
                    <a:lumMod val="60000"/>
                    <a:lumOff val="40000"/>
                  </a:schemeClr>
                </a:solidFill>
                <a:latin typeface="Lato"/>
                <a:ea typeface="Lato"/>
                <a:cs typeface="Lato"/>
              </a:endParaRPr>
            </a:p>
          </p:txBody>
        </p:sp>
        <p:sp>
          <p:nvSpPr>
            <p:cNvPr id="194" name="TextBox 193">
              <a:extLst>
                <a:ext uri="{FF2B5EF4-FFF2-40B4-BE49-F238E27FC236}">
                  <a16:creationId xmlns:a16="http://schemas.microsoft.com/office/drawing/2014/main" id="{8256F79D-0ACA-0FF8-3B7F-B7EBD237000A}"/>
                </a:ext>
              </a:extLst>
            </p:cNvPr>
            <p:cNvSpPr txBox="1"/>
            <p:nvPr/>
          </p:nvSpPr>
          <p:spPr>
            <a:xfrm>
              <a:off x="1656503" y="4199871"/>
              <a:ext cx="4435365" cy="14516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Aft>
                  <a:spcPts val="500"/>
                </a:spcAft>
              </a:pPr>
              <a:r>
                <a:rPr lang="it-IT" sz="1600">
                  <a:latin typeface="Lato"/>
                  <a:ea typeface="+mn-lt"/>
                  <a:cs typeface="+mn-lt"/>
                </a:rPr>
                <a:t>Land ownership </a:t>
              </a:r>
              <a:r>
                <a:rPr lang="it-IT" sz="1600" err="1">
                  <a:latin typeface="Lato"/>
                  <a:ea typeface="+mn-lt"/>
                  <a:cs typeface="+mn-lt"/>
                </a:rPr>
                <a:t>needs</a:t>
              </a:r>
              <a:r>
                <a:rPr lang="it-IT" sz="1600">
                  <a:latin typeface="Lato"/>
                  <a:ea typeface="+mn-lt"/>
                  <a:cs typeface="+mn-lt"/>
                </a:rPr>
                <a:t> special </a:t>
              </a:r>
              <a:r>
                <a:rPr lang="it-IT" sz="1600" err="1">
                  <a:latin typeface="Lato"/>
                  <a:ea typeface="+mn-lt"/>
                  <a:cs typeface="+mn-lt"/>
                </a:rPr>
                <a:t>attention</a:t>
              </a:r>
              <a:endParaRPr lang="en-US" sz="1600">
                <a:latin typeface="Lato"/>
                <a:ea typeface="Lato"/>
                <a:cs typeface="Calibri" panose="020F0502020204030204"/>
              </a:endParaRPr>
            </a:p>
            <a:p>
              <a:pPr>
                <a:spcAft>
                  <a:spcPts val="500"/>
                </a:spcAft>
              </a:pPr>
              <a:br>
                <a:rPr lang="it-IT" sz="1600">
                  <a:latin typeface="Lato"/>
                  <a:cs typeface="Calibri"/>
                </a:rPr>
              </a:br>
              <a:r>
                <a:rPr lang="it-IT" sz="1600">
                  <a:latin typeface="Lato"/>
                  <a:ea typeface="Lato"/>
                  <a:cs typeface="Calibri"/>
                </a:rPr>
                <a:t>Include key </a:t>
              </a:r>
              <a:r>
                <a:rPr lang="it-IT" sz="1600" err="1">
                  <a:latin typeface="Lato"/>
                  <a:ea typeface="Lato"/>
                  <a:cs typeface="Calibri"/>
                </a:rPr>
                <a:t>administrations</a:t>
              </a:r>
              <a:r>
                <a:rPr lang="it-IT" sz="1600">
                  <a:latin typeface="Lato"/>
                  <a:ea typeface="Lato"/>
                  <a:cs typeface="Calibri"/>
                </a:rPr>
                <a:t> (</a:t>
              </a:r>
              <a:r>
                <a:rPr lang="it-IT" sz="1600" err="1">
                  <a:latin typeface="Lato"/>
                  <a:ea typeface="Lato"/>
                  <a:cs typeface="Calibri"/>
                </a:rPr>
                <a:t>such</a:t>
              </a:r>
              <a:r>
                <a:rPr lang="it-IT" sz="1600">
                  <a:latin typeface="Lato"/>
                  <a:ea typeface="Lato"/>
                  <a:cs typeface="Calibri"/>
                </a:rPr>
                <a:t> </a:t>
              </a:r>
              <a:r>
                <a:rPr lang="it-IT" sz="1600" err="1">
                  <a:latin typeface="Lato"/>
                  <a:ea typeface="Lato"/>
                  <a:cs typeface="Calibri"/>
                </a:rPr>
                <a:t>as</a:t>
              </a:r>
              <a:r>
                <a:rPr lang="it-IT" sz="1600">
                  <a:latin typeface="Lato"/>
                  <a:ea typeface="Lato"/>
                  <a:cs typeface="Calibri"/>
                </a:rPr>
                <a:t> </a:t>
              </a:r>
              <a:r>
                <a:rPr lang="it-IT" sz="1600" err="1">
                  <a:latin typeface="Lato"/>
                  <a:ea typeface="Lato"/>
                  <a:cs typeface="Calibri"/>
                </a:rPr>
                <a:t>local</a:t>
              </a:r>
              <a:r>
                <a:rPr lang="it-IT" sz="1600">
                  <a:latin typeface="Lato"/>
                  <a:ea typeface="Lato"/>
                  <a:cs typeface="Calibri"/>
                </a:rPr>
                <a:t> </a:t>
              </a:r>
              <a:r>
                <a:rPr lang="it-IT" sz="1600" err="1">
                  <a:latin typeface="Lato"/>
                  <a:ea typeface="Lato"/>
                  <a:cs typeface="Calibri"/>
                </a:rPr>
                <a:t>authorities</a:t>
              </a:r>
              <a:r>
                <a:rPr lang="it-IT" sz="1600">
                  <a:latin typeface="Lato"/>
                  <a:ea typeface="Lato"/>
                  <a:cs typeface="Calibri"/>
                </a:rPr>
                <a:t>) from the start</a:t>
              </a:r>
            </a:p>
            <a:p>
              <a:endParaRPr lang="it-IT" sz="1600">
                <a:latin typeface="Lato"/>
                <a:ea typeface="Lato"/>
                <a:cs typeface="Calibri"/>
              </a:endParaRPr>
            </a:p>
          </p:txBody>
        </p:sp>
      </p:grpSp>
      <p:grpSp>
        <p:nvGrpSpPr>
          <p:cNvPr id="203" name="Group 202">
            <a:extLst>
              <a:ext uri="{FF2B5EF4-FFF2-40B4-BE49-F238E27FC236}">
                <a16:creationId xmlns:a16="http://schemas.microsoft.com/office/drawing/2014/main" id="{71A715C6-2ACA-0FB9-4917-11F55653EDE9}"/>
              </a:ext>
            </a:extLst>
          </p:cNvPr>
          <p:cNvGrpSpPr/>
          <p:nvPr/>
        </p:nvGrpSpPr>
        <p:grpSpPr>
          <a:xfrm>
            <a:off x="4908329" y="3263460"/>
            <a:ext cx="2932386" cy="652787"/>
            <a:chOff x="4908329" y="3263460"/>
            <a:chExt cx="2932386" cy="652787"/>
          </a:xfrm>
        </p:grpSpPr>
        <p:sp>
          <p:nvSpPr>
            <p:cNvPr id="197" name="Rectangle: Rounded Corners 196">
              <a:extLst>
                <a:ext uri="{FF2B5EF4-FFF2-40B4-BE49-F238E27FC236}">
                  <a16:creationId xmlns:a16="http://schemas.microsoft.com/office/drawing/2014/main" id="{0FD2D48F-ABF9-3327-3828-FE8A6ABEA6A9}"/>
                </a:ext>
              </a:extLst>
            </p:cNvPr>
            <p:cNvSpPr/>
            <p:nvPr/>
          </p:nvSpPr>
          <p:spPr>
            <a:xfrm>
              <a:off x="5070125" y="3263650"/>
              <a:ext cx="2573852" cy="652597"/>
            </a:xfrm>
            <a:prstGeom prst="roundRect">
              <a:avLst/>
            </a:pr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Lato"/>
                <a:ea typeface="Lato"/>
                <a:cs typeface="Lato"/>
              </a:endParaRPr>
            </a:p>
          </p:txBody>
        </p:sp>
        <p:sp>
          <p:nvSpPr>
            <p:cNvPr id="198" name="TextBox 197">
              <a:extLst>
                <a:ext uri="{FF2B5EF4-FFF2-40B4-BE49-F238E27FC236}">
                  <a16:creationId xmlns:a16="http://schemas.microsoft.com/office/drawing/2014/main" id="{57835547-C5D7-EEA3-B2A6-ABCE2FFC2930}"/>
                </a:ext>
              </a:extLst>
            </p:cNvPr>
            <p:cNvSpPr txBox="1"/>
            <p:nvPr/>
          </p:nvSpPr>
          <p:spPr>
            <a:xfrm>
              <a:off x="4908329" y="3263460"/>
              <a:ext cx="2932386"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600" b="1" i="1">
                  <a:latin typeface="Lato"/>
                  <a:ea typeface="+mn-lt"/>
                  <a:cs typeface="+mn-lt"/>
                </a:rPr>
                <a:t>Co-creating </a:t>
              </a:r>
              <a:r>
                <a:rPr lang="en-GB" sz="1600" b="1" i="1" err="1">
                  <a:latin typeface="Lato"/>
                  <a:ea typeface="+mn-lt"/>
                  <a:cs typeface="+mn-lt"/>
                </a:rPr>
                <a:t>NbS</a:t>
              </a:r>
              <a:r>
                <a:rPr lang="en-GB" sz="1600" b="1" i="1">
                  <a:latin typeface="Lato"/>
                  <a:ea typeface="+mn-lt"/>
                  <a:cs typeface="+mn-lt"/>
                </a:rPr>
                <a:t> in </a:t>
              </a:r>
              <a:endParaRPr lang="en-GB" b="1" i="1">
                <a:latin typeface="Lato"/>
                <a:ea typeface="Lato"/>
                <a:cs typeface="+mn-lt"/>
              </a:endParaRPr>
            </a:p>
            <a:p>
              <a:pPr algn="ctr"/>
              <a:r>
                <a:rPr lang="en-GB" sz="1600" b="1" i="1">
                  <a:latin typeface="Lato"/>
                  <a:ea typeface="+mn-lt"/>
                  <a:cs typeface="+mn-lt"/>
                </a:rPr>
                <a:t>rural and natural territories</a:t>
              </a:r>
              <a:endParaRPr lang="en-GB" b="1" i="1">
                <a:latin typeface="Lato"/>
                <a:ea typeface="Lato"/>
                <a:cs typeface="Calibri" panose="020F0502020204030204"/>
              </a:endParaRPr>
            </a:p>
          </p:txBody>
        </p:sp>
      </p:grpSp>
    </p:spTree>
    <p:extLst>
      <p:ext uri="{BB962C8B-B14F-4D97-AF65-F5344CB8AC3E}">
        <p14:creationId xmlns:p14="http://schemas.microsoft.com/office/powerpoint/2010/main" val="4289983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69753" y="317507"/>
            <a:ext cx="11363419" cy="954107"/>
          </a:xfrm>
          <a:prstGeom prst="rect">
            <a:avLst/>
          </a:prstGeom>
          <a:noFill/>
        </p:spPr>
        <p:txBody>
          <a:bodyPr wrap="square" lIns="91440" tIns="45720" rIns="91440" bIns="45720" rtlCol="0" anchor="t">
            <a:spAutoFit/>
          </a:bodyPr>
          <a:lstStyle/>
          <a:p>
            <a:r>
              <a:rPr lang="en-GB" sz="2800" b="1" dirty="0">
                <a:solidFill>
                  <a:schemeClr val="bg1"/>
                </a:solidFill>
                <a:latin typeface="Lato"/>
                <a:ea typeface="Lato"/>
                <a:cs typeface="Lato"/>
              </a:rPr>
              <a:t>Take home messages: Stakeholder Engagement and Co-creation </a:t>
            </a:r>
            <a:endParaRPr lang="en-GB" sz="28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2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91531BBC-4F11-F173-2457-3BDA27AD4C54}"/>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31</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4B1EBA6A-230B-1C62-51A6-A185172FA667}"/>
              </a:ext>
            </a:extLst>
          </p:cNvPr>
          <p:cNvSpPr txBox="1"/>
          <p:nvPr/>
        </p:nvSpPr>
        <p:spPr>
          <a:xfrm>
            <a:off x="491067" y="1271614"/>
            <a:ext cx="11209866" cy="48013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arenR"/>
            </a:pPr>
            <a:r>
              <a:rPr lang="en-GB">
                <a:solidFill>
                  <a:srgbClr val="FFFFFF"/>
                </a:solidFill>
                <a:latin typeface="Lato"/>
                <a:cs typeface="Arial"/>
              </a:rPr>
              <a:t>Nature-based Solutions to societal challenges are innovative locally adapted and accepted solutions. Engaging stakeholders through co-creation processes is therefore crucial.</a:t>
            </a:r>
            <a:r>
              <a:rPr lang="en-GB">
                <a:latin typeface="Lato"/>
                <a:cs typeface="Arial"/>
              </a:rPr>
              <a:t>​</a:t>
            </a:r>
            <a:br>
              <a:rPr lang="en-GB">
                <a:latin typeface="Lato"/>
                <a:cs typeface="Arial"/>
              </a:rPr>
            </a:br>
            <a:endParaRPr lang="en-US">
              <a:latin typeface="Lato"/>
              <a:ea typeface="Lato"/>
              <a:cs typeface="Calibri" panose="020F0502020204030204"/>
            </a:endParaRPr>
          </a:p>
          <a:p>
            <a:pPr marL="342900" indent="-342900">
              <a:buAutoNum type="arabicParenR"/>
            </a:pPr>
            <a:r>
              <a:rPr lang="en-GB">
                <a:solidFill>
                  <a:srgbClr val="FFFFFF"/>
                </a:solidFill>
                <a:latin typeface="Lato"/>
                <a:cs typeface="Arial"/>
              </a:rPr>
              <a:t>Co-creation approaches are place-based, outcome-focused, resource demanding, and change-oriented, reflexive, and important pillars are inclusivity, creativity, iteration, and participation.</a:t>
            </a:r>
            <a:r>
              <a:rPr lang="en-GB">
                <a:latin typeface="Lato"/>
                <a:cs typeface="Arial"/>
              </a:rPr>
              <a:t>​</a:t>
            </a:r>
            <a:br>
              <a:rPr lang="en-GB">
                <a:latin typeface="Lato"/>
                <a:ea typeface="Lato"/>
                <a:cs typeface="Arial"/>
              </a:rPr>
            </a:br>
            <a:endParaRPr lang="en-US">
              <a:solidFill>
                <a:srgbClr val="000000"/>
              </a:solidFill>
              <a:latin typeface="Lato"/>
              <a:ea typeface="Lato"/>
              <a:cs typeface="Calibri" panose="020F0502020204030204"/>
            </a:endParaRPr>
          </a:p>
          <a:p>
            <a:pPr marL="342900" indent="-342900">
              <a:buAutoNum type="arabicParenR"/>
            </a:pPr>
            <a:r>
              <a:rPr lang="en-GB">
                <a:solidFill>
                  <a:srgbClr val="FFFFFF"/>
                </a:solidFill>
                <a:latin typeface="Lato"/>
                <a:cs typeface="Arial"/>
              </a:rPr>
              <a:t>The OPERANDUM process to co-creation aims to engage and inform stakeholders throughout - this process consists of co-design, co-development, co-deployment, and monitoring. </a:t>
            </a:r>
            <a:r>
              <a:rPr lang="en-US">
                <a:latin typeface="Lato"/>
                <a:cs typeface="Arial"/>
              </a:rPr>
              <a:t>​</a:t>
            </a:r>
            <a:r>
              <a:rPr lang="it-IT">
                <a:solidFill>
                  <a:schemeClr val="bg1"/>
                </a:solidFill>
                <a:latin typeface="Lato"/>
                <a:ea typeface="+mn-lt"/>
                <a:cs typeface="+mn-lt"/>
              </a:rPr>
              <a:t>Stakeholders and </a:t>
            </a:r>
            <a:r>
              <a:rPr lang="it-IT" err="1">
                <a:solidFill>
                  <a:schemeClr val="bg1"/>
                </a:solidFill>
                <a:latin typeface="Lato"/>
                <a:ea typeface="+mn-lt"/>
                <a:cs typeface="+mn-lt"/>
              </a:rPr>
              <a:t>their</a:t>
            </a:r>
            <a:r>
              <a:rPr lang="it-IT">
                <a:solidFill>
                  <a:schemeClr val="bg1"/>
                </a:solidFill>
                <a:latin typeface="Lato"/>
                <a:ea typeface="+mn-lt"/>
                <a:cs typeface="+mn-lt"/>
              </a:rPr>
              <a:t> </a:t>
            </a:r>
            <a:r>
              <a:rPr lang="it-IT" err="1">
                <a:solidFill>
                  <a:schemeClr val="bg1"/>
                </a:solidFill>
                <a:latin typeface="Lato"/>
                <a:ea typeface="+mn-lt"/>
                <a:cs typeface="+mn-lt"/>
              </a:rPr>
              <a:t>roles</a:t>
            </a:r>
            <a:r>
              <a:rPr lang="it-IT">
                <a:solidFill>
                  <a:schemeClr val="bg1"/>
                </a:solidFill>
                <a:latin typeface="Lato"/>
                <a:ea typeface="+mn-lt"/>
                <a:cs typeface="+mn-lt"/>
              </a:rPr>
              <a:t> can </a:t>
            </a:r>
            <a:r>
              <a:rPr lang="it-IT" err="1">
                <a:solidFill>
                  <a:schemeClr val="bg1"/>
                </a:solidFill>
                <a:latin typeface="Lato"/>
                <a:ea typeface="+mn-lt"/>
                <a:cs typeface="+mn-lt"/>
              </a:rPr>
              <a:t>differ</a:t>
            </a:r>
            <a:r>
              <a:rPr lang="it-IT">
                <a:solidFill>
                  <a:schemeClr val="bg1"/>
                </a:solidFill>
                <a:latin typeface="Lato"/>
                <a:ea typeface="+mn-lt"/>
                <a:cs typeface="+mn-lt"/>
              </a:rPr>
              <a:t> for </a:t>
            </a:r>
            <a:r>
              <a:rPr lang="it-IT" err="1">
                <a:solidFill>
                  <a:schemeClr val="bg1"/>
                </a:solidFill>
                <a:latin typeface="Lato"/>
                <a:ea typeface="+mn-lt"/>
                <a:cs typeface="+mn-lt"/>
              </a:rPr>
              <a:t>each</a:t>
            </a:r>
            <a:r>
              <a:rPr lang="it-IT">
                <a:solidFill>
                  <a:schemeClr val="bg1"/>
                </a:solidFill>
                <a:latin typeface="Lato"/>
                <a:ea typeface="+mn-lt"/>
                <a:cs typeface="+mn-lt"/>
              </a:rPr>
              <a:t> of the 3 </a:t>
            </a:r>
            <a:r>
              <a:rPr lang="it-IT" err="1">
                <a:solidFill>
                  <a:schemeClr val="bg1"/>
                </a:solidFill>
                <a:latin typeface="Lato"/>
                <a:ea typeface="+mn-lt"/>
                <a:cs typeface="+mn-lt"/>
              </a:rPr>
              <a:t>NbS</a:t>
            </a:r>
            <a:r>
              <a:rPr lang="it-IT">
                <a:solidFill>
                  <a:schemeClr val="bg1"/>
                </a:solidFill>
                <a:latin typeface="Lato"/>
                <a:ea typeface="+mn-lt"/>
                <a:cs typeface="+mn-lt"/>
              </a:rPr>
              <a:t> project </a:t>
            </a:r>
            <a:r>
              <a:rPr lang="it-IT" err="1">
                <a:solidFill>
                  <a:schemeClr val="bg1"/>
                </a:solidFill>
                <a:latin typeface="Lato"/>
                <a:ea typeface="+mn-lt"/>
                <a:cs typeface="+mn-lt"/>
              </a:rPr>
              <a:t>phases</a:t>
            </a:r>
            <a:r>
              <a:rPr lang="it-IT">
                <a:solidFill>
                  <a:schemeClr val="bg1"/>
                </a:solidFill>
                <a:latin typeface="Lato"/>
                <a:ea typeface="+mn-lt"/>
                <a:cs typeface="+mn-lt"/>
              </a:rPr>
              <a:t>. </a:t>
            </a:r>
            <a:endParaRPr lang="en-GB">
              <a:solidFill>
                <a:schemeClr val="bg1"/>
              </a:solidFill>
              <a:latin typeface="Lato"/>
              <a:ea typeface="Lato"/>
              <a:cs typeface="Arial"/>
            </a:endParaRPr>
          </a:p>
          <a:p>
            <a:pPr marL="342900" indent="-342900">
              <a:buAutoNum type="arabicParenR"/>
            </a:pPr>
            <a:endParaRPr lang="it-IT">
              <a:solidFill>
                <a:schemeClr val="bg1"/>
              </a:solidFill>
              <a:latin typeface="Lato"/>
              <a:ea typeface="Lato"/>
              <a:cs typeface="Calibri"/>
            </a:endParaRPr>
          </a:p>
          <a:p>
            <a:pPr marL="457200" indent="-457200">
              <a:buAutoNum type="arabicParenR"/>
            </a:pPr>
            <a:r>
              <a:rPr lang="it-IT">
                <a:solidFill>
                  <a:schemeClr val="bg1"/>
                </a:solidFill>
                <a:latin typeface="Lato"/>
                <a:ea typeface="+mn-lt"/>
                <a:cs typeface="+mn-lt"/>
              </a:rPr>
              <a:t>The steps per project </a:t>
            </a:r>
            <a:r>
              <a:rPr lang="it-IT" err="1">
                <a:solidFill>
                  <a:schemeClr val="bg1"/>
                </a:solidFill>
                <a:latin typeface="Lato"/>
                <a:ea typeface="+mn-lt"/>
                <a:cs typeface="+mn-lt"/>
              </a:rPr>
              <a:t>phase</a:t>
            </a:r>
            <a:r>
              <a:rPr lang="it-IT">
                <a:solidFill>
                  <a:schemeClr val="bg1"/>
                </a:solidFill>
                <a:latin typeface="Lato"/>
                <a:ea typeface="+mn-lt"/>
                <a:cs typeface="+mn-lt"/>
              </a:rPr>
              <a:t> are: </a:t>
            </a:r>
          </a:p>
          <a:p>
            <a:pPr marL="800100" lvl="1" indent="-342900">
              <a:buFont typeface="Arial,Sans-Serif"/>
              <a:buChar char="•"/>
            </a:pPr>
            <a:r>
              <a:rPr lang="it-IT" err="1">
                <a:solidFill>
                  <a:schemeClr val="bg1"/>
                </a:solidFill>
                <a:latin typeface="Lato"/>
                <a:ea typeface="+mn-lt"/>
                <a:cs typeface="+mn-lt"/>
              </a:rPr>
              <a:t>Identify</a:t>
            </a:r>
            <a:r>
              <a:rPr lang="it-IT">
                <a:solidFill>
                  <a:schemeClr val="bg1"/>
                </a:solidFill>
                <a:latin typeface="Lato"/>
                <a:ea typeface="+mn-lt"/>
                <a:cs typeface="+mn-lt"/>
              </a:rPr>
              <a:t> the </a:t>
            </a:r>
            <a:r>
              <a:rPr lang="it-IT" err="1">
                <a:solidFill>
                  <a:schemeClr val="bg1"/>
                </a:solidFill>
                <a:latin typeface="Lato"/>
                <a:ea typeface="+mn-lt"/>
                <a:cs typeface="+mn-lt"/>
              </a:rPr>
              <a:t>relevant</a:t>
            </a:r>
            <a:r>
              <a:rPr lang="it-IT">
                <a:solidFill>
                  <a:schemeClr val="bg1"/>
                </a:solidFill>
                <a:latin typeface="Lato"/>
                <a:ea typeface="+mn-lt"/>
                <a:cs typeface="+mn-lt"/>
              </a:rPr>
              <a:t> stakeholders</a:t>
            </a:r>
            <a:endParaRPr lang="en-US">
              <a:solidFill>
                <a:schemeClr val="bg1"/>
              </a:solidFill>
              <a:latin typeface="Lato"/>
              <a:ea typeface="+mn-lt"/>
              <a:cs typeface="+mn-lt"/>
            </a:endParaRPr>
          </a:p>
          <a:p>
            <a:pPr marL="800100" lvl="1" indent="-342900">
              <a:buFont typeface="Arial,Sans-Serif"/>
              <a:buChar char="•"/>
            </a:pPr>
            <a:r>
              <a:rPr lang="it-IT" err="1">
                <a:solidFill>
                  <a:schemeClr val="bg1"/>
                </a:solidFill>
                <a:latin typeface="Lato"/>
                <a:ea typeface="+mn-lt"/>
                <a:cs typeface="+mn-lt"/>
              </a:rPr>
              <a:t>Identify</a:t>
            </a:r>
            <a:r>
              <a:rPr lang="it-IT">
                <a:solidFill>
                  <a:schemeClr val="bg1"/>
                </a:solidFill>
                <a:latin typeface="Lato"/>
                <a:ea typeface="+mn-lt"/>
                <a:cs typeface="+mn-lt"/>
              </a:rPr>
              <a:t> the </a:t>
            </a:r>
            <a:r>
              <a:rPr lang="it-IT" err="1">
                <a:solidFill>
                  <a:schemeClr val="bg1"/>
                </a:solidFill>
                <a:latin typeface="Lato"/>
                <a:ea typeface="+mn-lt"/>
                <a:cs typeface="+mn-lt"/>
              </a:rPr>
              <a:t>role</a:t>
            </a:r>
            <a:r>
              <a:rPr lang="it-IT">
                <a:solidFill>
                  <a:schemeClr val="bg1"/>
                </a:solidFill>
                <a:latin typeface="Lato"/>
                <a:ea typeface="+mn-lt"/>
                <a:cs typeface="+mn-lt"/>
              </a:rPr>
              <a:t> of stakeholders </a:t>
            </a:r>
            <a:endParaRPr lang="en-US">
              <a:solidFill>
                <a:schemeClr val="bg1"/>
              </a:solidFill>
              <a:latin typeface="Lato"/>
              <a:ea typeface="+mn-lt"/>
              <a:cs typeface="+mn-lt"/>
            </a:endParaRPr>
          </a:p>
          <a:p>
            <a:pPr marL="800100" lvl="1" indent="-342900">
              <a:buFont typeface="Arial,Sans-Serif"/>
              <a:buChar char="•"/>
            </a:pPr>
            <a:r>
              <a:rPr lang="it-IT" err="1">
                <a:solidFill>
                  <a:schemeClr val="bg1"/>
                </a:solidFill>
                <a:latin typeface="Lato"/>
                <a:ea typeface="+mn-lt"/>
                <a:cs typeface="+mn-lt"/>
              </a:rPr>
              <a:t>Identification</a:t>
            </a:r>
            <a:r>
              <a:rPr lang="it-IT">
                <a:solidFill>
                  <a:schemeClr val="bg1"/>
                </a:solidFill>
                <a:latin typeface="Lato"/>
                <a:ea typeface="+mn-lt"/>
                <a:cs typeface="+mn-lt"/>
              </a:rPr>
              <a:t> of stakeholder groups </a:t>
            </a:r>
            <a:r>
              <a:rPr lang="it-IT" err="1">
                <a:solidFill>
                  <a:schemeClr val="bg1"/>
                </a:solidFill>
                <a:latin typeface="Lato"/>
                <a:ea typeface="+mn-lt"/>
                <a:cs typeface="+mn-lt"/>
              </a:rPr>
              <a:t>according</a:t>
            </a:r>
            <a:r>
              <a:rPr lang="it-IT">
                <a:solidFill>
                  <a:schemeClr val="bg1"/>
                </a:solidFill>
                <a:latin typeface="Lato"/>
                <a:ea typeface="+mn-lt"/>
                <a:cs typeface="+mn-lt"/>
              </a:rPr>
              <a:t> to </a:t>
            </a:r>
            <a:r>
              <a:rPr lang="it-IT" err="1">
                <a:solidFill>
                  <a:schemeClr val="bg1"/>
                </a:solidFill>
                <a:latin typeface="Lato"/>
                <a:ea typeface="+mn-lt"/>
                <a:cs typeface="+mn-lt"/>
              </a:rPr>
              <a:t>their</a:t>
            </a:r>
            <a:r>
              <a:rPr lang="it-IT">
                <a:solidFill>
                  <a:schemeClr val="bg1"/>
                </a:solidFill>
                <a:latin typeface="Lato"/>
                <a:ea typeface="+mn-lt"/>
                <a:cs typeface="+mn-lt"/>
              </a:rPr>
              <a:t> </a:t>
            </a:r>
            <a:r>
              <a:rPr lang="it-IT" err="1">
                <a:solidFill>
                  <a:schemeClr val="bg1"/>
                </a:solidFill>
                <a:latin typeface="Lato"/>
                <a:ea typeface="+mn-lt"/>
                <a:cs typeface="+mn-lt"/>
              </a:rPr>
              <a:t>needs</a:t>
            </a:r>
            <a:r>
              <a:rPr lang="it-IT">
                <a:solidFill>
                  <a:schemeClr val="bg1"/>
                </a:solidFill>
                <a:latin typeface="Lato"/>
                <a:ea typeface="+mn-lt"/>
                <a:cs typeface="+mn-lt"/>
              </a:rPr>
              <a:t> and </a:t>
            </a:r>
            <a:r>
              <a:rPr lang="it-IT" err="1">
                <a:solidFill>
                  <a:schemeClr val="bg1"/>
                </a:solidFill>
                <a:latin typeface="Lato"/>
                <a:ea typeface="+mn-lt"/>
                <a:cs typeface="+mn-lt"/>
              </a:rPr>
              <a:t>requirements</a:t>
            </a:r>
            <a:endParaRPr lang="it-IT">
              <a:solidFill>
                <a:schemeClr val="bg1"/>
              </a:solidFill>
              <a:latin typeface="Lato"/>
              <a:ea typeface="+mn-lt"/>
              <a:cs typeface="+mn-lt"/>
            </a:endParaRPr>
          </a:p>
          <a:p>
            <a:pPr marL="800100" lvl="1" indent="-342900">
              <a:buFont typeface="Arial,Sans-Serif"/>
              <a:buChar char="•"/>
            </a:pPr>
            <a:r>
              <a:rPr lang="en-GB">
                <a:solidFill>
                  <a:schemeClr val="bg1"/>
                </a:solidFill>
                <a:latin typeface="Lato"/>
                <a:ea typeface="+mn-lt"/>
                <a:cs typeface="+mn-lt"/>
              </a:rPr>
              <a:t>Assess needs and requirements for the OAL</a:t>
            </a:r>
            <a:endParaRPr lang="it-IT">
              <a:solidFill>
                <a:schemeClr val="bg1"/>
              </a:solidFill>
              <a:latin typeface="Lato"/>
              <a:ea typeface="+mn-lt"/>
              <a:cs typeface="+mn-lt"/>
            </a:endParaRPr>
          </a:p>
          <a:p>
            <a:pPr marL="800100" lvl="1" indent="-342900">
              <a:buFont typeface="Arial,Sans-Serif"/>
              <a:buChar char="•"/>
            </a:pPr>
            <a:r>
              <a:rPr lang="en-GB">
                <a:solidFill>
                  <a:schemeClr val="bg1"/>
                </a:solidFill>
                <a:latin typeface="Lato"/>
                <a:ea typeface="+mn-lt"/>
                <a:cs typeface="+mn-lt"/>
              </a:rPr>
              <a:t>Define the stakeholder engagement strategy</a:t>
            </a:r>
            <a:endParaRPr lang="it-IT">
              <a:solidFill>
                <a:schemeClr val="bg1"/>
              </a:solidFill>
              <a:latin typeface="Lato"/>
              <a:ea typeface="+mn-lt"/>
              <a:cs typeface="+mn-lt"/>
            </a:endParaRPr>
          </a:p>
          <a:p>
            <a:pPr marL="800100" lvl="1" indent="-342900">
              <a:buFont typeface="Arial,Sans-Serif"/>
              <a:buChar char="•"/>
            </a:pPr>
            <a:r>
              <a:rPr lang="it-IT">
                <a:solidFill>
                  <a:schemeClr val="bg1"/>
                </a:solidFill>
                <a:latin typeface="Lato"/>
                <a:ea typeface="+mn-lt"/>
                <a:cs typeface="+mn-lt"/>
              </a:rPr>
              <a:t>Monitoring engagement activity</a:t>
            </a:r>
            <a:endParaRPr lang="en-US">
              <a:solidFill>
                <a:schemeClr val="bg1"/>
              </a:solidFill>
              <a:latin typeface="Lato"/>
            </a:endParaRPr>
          </a:p>
        </p:txBody>
      </p:sp>
    </p:spTree>
    <p:extLst>
      <p:ext uri="{BB962C8B-B14F-4D97-AF65-F5344CB8AC3E}">
        <p14:creationId xmlns:p14="http://schemas.microsoft.com/office/powerpoint/2010/main" val="2436786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Further reading</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8F5D796A-F0A4-A4B0-4450-9B3A0104A8C2}"/>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32</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CasellaDiTesto 1">
            <a:extLst>
              <a:ext uri="{FF2B5EF4-FFF2-40B4-BE49-F238E27FC236}">
                <a16:creationId xmlns:a16="http://schemas.microsoft.com/office/drawing/2014/main" id="{5CDA56E2-9DC6-E763-BFF4-A4BCEE686D00}"/>
              </a:ext>
            </a:extLst>
          </p:cNvPr>
          <p:cNvSpPr txBox="1"/>
          <p:nvPr/>
        </p:nvSpPr>
        <p:spPr>
          <a:xfrm>
            <a:off x="299884" y="1198779"/>
            <a:ext cx="11592232" cy="493981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GB" sz="1400" b="1" dirty="0">
                <a:solidFill>
                  <a:srgbClr val="4472C4"/>
                </a:solidFill>
                <a:latin typeface="Lato" panose="020F0502020204030203" pitchFamily="34" charset="0"/>
                <a:ea typeface="Lato" panose="020F0502020204030203" pitchFamily="34" charset="0"/>
                <a:cs typeface="Lato" panose="020F0502020204030203" pitchFamily="34" charset="0"/>
              </a:rPr>
              <a:t>OPERANDUM</a:t>
            </a:r>
            <a:endParaRPr lang="it-IT" sz="1800" dirty="0">
              <a:solidFill>
                <a:srgbClr val="4472C4"/>
              </a:solidFill>
              <a:latin typeface="Lato"/>
              <a:ea typeface="Lato"/>
              <a:cs typeface="Calibri" panose="020F0502020204030204"/>
            </a:endParaRPr>
          </a:p>
          <a:p>
            <a:pPr marL="285750" indent="-285750">
              <a:lnSpc>
                <a:spcPct val="90000"/>
              </a:lnSpc>
              <a:buClr>
                <a:srgbClr val="0070C0"/>
              </a:buClr>
              <a:buFont typeface="Arial"/>
              <a:buChar char="•"/>
            </a:pPr>
            <a:r>
              <a:rPr lang="en-US" sz="1400" dirty="0">
                <a:latin typeface="Lato"/>
                <a:ea typeface="Lato"/>
                <a:cs typeface="Lato"/>
              </a:rPr>
              <a:t>Soini et al. (2019) Deliverable 8.1 - Multi Stakeholder engagement strategy. </a:t>
            </a:r>
            <a:r>
              <a:rPr lang="en-US" sz="1400" dirty="0">
                <a:latin typeface="Lato"/>
                <a:ea typeface="Lato"/>
                <a:cs typeface="Lato"/>
                <a:hlinkClick r:id="rId5">
                  <a:extLst>
                    <a:ext uri="{A12FA001-AC4F-418D-AE19-62706E023703}">
                      <ahyp:hlinkClr xmlns:ahyp="http://schemas.microsoft.com/office/drawing/2018/hyperlinkcolor" val="tx"/>
                    </a:ext>
                  </a:extLst>
                </a:hlinkClick>
              </a:rPr>
              <a:t>Link</a:t>
            </a:r>
            <a:r>
              <a:rPr lang="en-US" sz="1400" dirty="0">
                <a:latin typeface="Lato"/>
                <a:ea typeface="Lato"/>
                <a:cs typeface="Lato"/>
              </a:rPr>
              <a:t>.</a:t>
            </a:r>
            <a:br>
              <a:rPr lang="en-US" sz="1400" dirty="0">
                <a:latin typeface="Lato"/>
                <a:ea typeface="Lato"/>
                <a:cs typeface="Lato"/>
              </a:rPr>
            </a:br>
            <a:endParaRPr lang="en-US" sz="1400" dirty="0">
              <a:latin typeface="Lato"/>
              <a:ea typeface="Lato"/>
              <a:cs typeface="Lato"/>
            </a:endParaRPr>
          </a:p>
          <a:p>
            <a:pPr marL="285750" indent="-285750">
              <a:lnSpc>
                <a:spcPct val="90000"/>
              </a:lnSpc>
              <a:buClr>
                <a:srgbClr val="0070C0"/>
              </a:buClr>
              <a:buFont typeface="Arial"/>
              <a:buChar char="•"/>
            </a:pPr>
            <a:r>
              <a:rPr lang="en-US" sz="1400" dirty="0">
                <a:latin typeface="Lato"/>
                <a:ea typeface="Lato"/>
                <a:cs typeface="Lato"/>
              </a:rPr>
              <a:t>Soini et al. (2020) Deliverable 1.3 - Conceptual Framework and protocols for co-design and co-development. </a:t>
            </a:r>
            <a:r>
              <a:rPr lang="en-US" sz="1400" dirty="0">
                <a:latin typeface="Lato"/>
                <a:ea typeface="Lato"/>
                <a:cs typeface="Lato"/>
                <a:hlinkClick r:id="rId6">
                  <a:extLst>
                    <a:ext uri="{A12FA001-AC4F-418D-AE19-62706E023703}">
                      <ahyp:hlinkClr xmlns:ahyp="http://schemas.microsoft.com/office/drawing/2018/hyperlinkcolor" val="tx"/>
                    </a:ext>
                  </a:extLst>
                </a:hlinkClick>
              </a:rPr>
              <a:t>Link</a:t>
            </a:r>
            <a:r>
              <a:rPr lang="en-US" sz="1400" dirty="0">
                <a:latin typeface="Lato"/>
                <a:ea typeface="Lato"/>
                <a:cs typeface="Lato"/>
              </a:rPr>
              <a:t>.</a:t>
            </a:r>
          </a:p>
          <a:p>
            <a:pPr>
              <a:lnSpc>
                <a:spcPct val="90000"/>
              </a:lnSpc>
            </a:pPr>
            <a:br>
              <a:rPr lang="en-US" sz="1400" b="1" dirty="0">
                <a:solidFill>
                  <a:srgbClr val="8DC549"/>
                </a:solidFill>
                <a:latin typeface="Lato"/>
                <a:ea typeface="Lato"/>
                <a:cs typeface="Lato"/>
              </a:rPr>
            </a:br>
            <a:endParaRPr lang="en-US" sz="1400" b="1" dirty="0">
              <a:solidFill>
                <a:srgbClr val="8DC549"/>
              </a:solidFill>
              <a:latin typeface="Lato"/>
              <a:ea typeface="Lato"/>
              <a:cs typeface="Lato"/>
            </a:endParaRPr>
          </a:p>
          <a:p>
            <a:pPr>
              <a:lnSpc>
                <a:spcPct val="90000"/>
              </a:lnSpc>
            </a:pPr>
            <a:r>
              <a:rPr lang="en-GB" sz="1400" b="1" dirty="0">
                <a:solidFill>
                  <a:srgbClr val="8DC549"/>
                </a:solidFill>
                <a:latin typeface="Lato" panose="020F0502020204030203" pitchFamily="34" charset="0"/>
                <a:ea typeface="Lato" panose="020F0502020204030203" pitchFamily="34" charset="0"/>
                <a:cs typeface="Lato" panose="020F0502020204030203" pitchFamily="34" charset="0"/>
              </a:rPr>
              <a:t>Nature-based Solutions</a:t>
            </a:r>
            <a:endParaRPr lang="en-GB" sz="1400" i="1"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8DC549"/>
              </a:buClr>
              <a:buFont typeface="Arial"/>
              <a:buChar char="•"/>
            </a:pPr>
            <a:r>
              <a:rPr lang="en-US" sz="1400" dirty="0">
                <a:latin typeface="Lato" panose="020F0502020204030203" pitchFamily="34" charset="0"/>
                <a:ea typeface="Lato" panose="020F0502020204030203" pitchFamily="34" charset="0"/>
                <a:cs typeface="Lato" panose="020F0502020204030203" pitchFamily="34" charset="0"/>
              </a:rPr>
              <a:t>IUCN (2020) Guidance for using the IUCN Global Standard for Nature-based Solutions. </a:t>
            </a:r>
            <a:r>
              <a:rPr lang="en-US" sz="1400" dirty="0">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Link</a:t>
            </a:r>
            <a:r>
              <a:rPr lang="en-US" sz="1400" dirty="0">
                <a:latin typeface="Lato" panose="020F0502020204030203" pitchFamily="34" charset="0"/>
                <a:ea typeface="Lato" panose="020F0502020204030203" pitchFamily="34" charset="0"/>
                <a:cs typeface="Lato" panose="020F0502020204030203" pitchFamily="34" charset="0"/>
              </a:rPr>
              <a:t>.</a:t>
            </a:r>
          </a:p>
          <a:p>
            <a:pPr marL="285750" indent="-285750">
              <a:lnSpc>
                <a:spcPct val="90000"/>
              </a:lnSpc>
              <a:buClr>
                <a:srgbClr val="8DC549"/>
              </a:buClr>
              <a:buFont typeface="Arial"/>
              <a:buChar char="•"/>
            </a:pPr>
            <a:endParaRPr lang="en-US"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8DC549"/>
              </a:buClr>
              <a:buFont typeface="Arial"/>
              <a:buChar char="•"/>
            </a:pPr>
            <a:r>
              <a:rPr lang="en-US" sz="1400" b="0" i="0" u="none" strike="noStrike" dirty="0" err="1">
                <a:effectLst/>
                <a:latin typeface="Lato" panose="020F0502020204030203" pitchFamily="34" charset="0"/>
                <a:ea typeface="Lato" panose="020F0502020204030203" pitchFamily="34" charset="0"/>
                <a:cs typeface="Lato" panose="020F0502020204030203" pitchFamily="34" charset="0"/>
              </a:rPr>
              <a:t>Faivre</a:t>
            </a:r>
            <a:r>
              <a:rPr lang="en-US" sz="1400" dirty="0">
                <a:latin typeface="Lato" panose="020F0502020204030203" pitchFamily="34" charset="0"/>
                <a:ea typeface="Lato" panose="020F0502020204030203" pitchFamily="34" charset="0"/>
                <a:cs typeface="Lato" panose="020F0502020204030203" pitchFamily="34" charset="0"/>
              </a:rPr>
              <a:t> et al.</a:t>
            </a:r>
            <a:r>
              <a:rPr lang="en-US" sz="1400" b="0" i="0" u="none" strike="noStrike" dirty="0">
                <a:effectLst/>
                <a:latin typeface="Lato" panose="020F0502020204030203" pitchFamily="34" charset="0"/>
                <a:ea typeface="Lato" panose="020F0502020204030203" pitchFamily="34" charset="0"/>
                <a:cs typeface="Lato" panose="020F0502020204030203" pitchFamily="34" charset="0"/>
              </a:rPr>
              <a:t> (2017) Nature-Based Solutions in the EU: Innovating with nature to address social, economic and environmental challenges. </a:t>
            </a:r>
            <a:r>
              <a:rPr lang="en-US" sz="1400" b="0" i="1" u="none" strike="noStrike" dirty="0">
                <a:effectLst/>
                <a:latin typeface="Lato" panose="020F0502020204030203" pitchFamily="34" charset="0"/>
                <a:ea typeface="Lato" panose="020F0502020204030203" pitchFamily="34" charset="0"/>
                <a:cs typeface="Lato" panose="020F0502020204030203" pitchFamily="34" charset="0"/>
              </a:rPr>
              <a:t>Environmental research</a:t>
            </a:r>
            <a:r>
              <a:rPr lang="en-US" sz="1400" b="0" i="0" u="none" strike="noStrike" dirty="0">
                <a:effectLst/>
                <a:latin typeface="Lato" panose="020F0502020204030203" pitchFamily="34" charset="0"/>
                <a:ea typeface="Lato" panose="020F0502020204030203" pitchFamily="34" charset="0"/>
                <a:cs typeface="Lato" panose="020F0502020204030203" pitchFamily="34" charset="0"/>
              </a:rPr>
              <a:t>, 159, 509-518.</a:t>
            </a:r>
            <a:r>
              <a:rPr lang="en-US" sz="1400" b="0" i="0" u="none" strike="noStrike" dirty="0">
                <a:effectLst/>
                <a:latin typeface="Lato" panose="020F0502020204030203" pitchFamily="34" charset="0"/>
                <a:ea typeface="Lato" panose="020F0502020204030203" pitchFamily="34" charset="0"/>
                <a:cs typeface="Lato" panose="020F0502020204030203" pitchFamily="34" charset="0"/>
                <a:hlinkClick r:id="rId8">
                  <a:extLst>
                    <a:ext uri="{A12FA001-AC4F-418D-AE19-62706E023703}">
                      <ahyp:hlinkClr xmlns:ahyp="http://schemas.microsoft.com/office/drawing/2018/hyperlinkcolor" val="tx"/>
                    </a:ext>
                  </a:extLst>
                </a:hlinkClick>
              </a:rPr>
              <a:t> Link</a:t>
            </a:r>
            <a:r>
              <a:rPr lang="en-US" sz="1400" b="0" i="0" u="none" strike="noStrike" dirty="0">
                <a:effectLst/>
                <a:latin typeface="Lato" panose="020F0502020204030203" pitchFamily="34" charset="0"/>
                <a:ea typeface="Lato" panose="020F0502020204030203" pitchFamily="34" charset="0"/>
                <a:cs typeface="Lato" panose="020F0502020204030203" pitchFamily="34" charset="0"/>
              </a:rPr>
              <a:t>.</a:t>
            </a:r>
          </a:p>
          <a:p>
            <a:pPr>
              <a:lnSpc>
                <a:spcPct val="90000"/>
              </a:lnSpc>
            </a:pPr>
            <a:endParaRPr lang="en-US" sz="1400" b="1" i="1" dirty="0">
              <a:solidFill>
                <a:srgbClr val="FF8400"/>
              </a:solidFill>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Font typeface="Arial"/>
              <a:buChar char="•"/>
            </a:pPr>
            <a:endParaRPr lang="en-US" sz="1400" b="1" i="1" dirty="0">
              <a:solidFill>
                <a:srgbClr val="FF8400"/>
              </a:solidFill>
              <a:latin typeface="Lato" panose="020F0502020204030203" pitchFamily="34" charset="0"/>
              <a:ea typeface="Lato" panose="020F0502020204030203" pitchFamily="34" charset="0"/>
              <a:cs typeface="Lato" panose="020F0502020204030203" pitchFamily="34" charset="0"/>
            </a:endParaRPr>
          </a:p>
          <a:p>
            <a:pPr>
              <a:lnSpc>
                <a:spcPct val="90000"/>
              </a:lnSpc>
            </a:pPr>
            <a:r>
              <a:rPr lang="en-GB" sz="1400" b="1" dirty="0">
                <a:solidFill>
                  <a:srgbClr val="FF8400"/>
                </a:solidFill>
                <a:latin typeface="Lato" panose="020F0502020204030203" pitchFamily="34" charset="0"/>
                <a:ea typeface="Lato" panose="020F0502020204030203" pitchFamily="34" charset="0"/>
                <a:cs typeface="Lato" panose="020F0502020204030203" pitchFamily="34" charset="0"/>
              </a:rPr>
              <a:t>Stakeholder engagement / co-creation </a:t>
            </a:r>
            <a:endParaRPr lang="en-GB" sz="1400" b="1" dirty="0">
              <a:solidFill>
                <a:srgbClr val="8DC549"/>
              </a:solidFill>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FF8400"/>
              </a:buClr>
              <a:buFont typeface="Arial"/>
              <a:buChar char="•"/>
            </a:pPr>
            <a:r>
              <a:rPr lang="en-GB" sz="1400" dirty="0">
                <a:latin typeface="Lato" panose="020F0502020204030203" pitchFamily="34" charset="0"/>
                <a:ea typeface="Lato" panose="020F0502020204030203" pitchFamily="34" charset="0"/>
                <a:cs typeface="Lato" panose="020F0502020204030203" pitchFamily="34" charset="0"/>
              </a:rPr>
              <a:t>Durham et al. (2014). The </a:t>
            </a:r>
            <a:r>
              <a:rPr lang="en-GB" sz="1400" dirty="0" err="1">
                <a:latin typeface="Lato" panose="020F0502020204030203" pitchFamily="34" charset="0"/>
                <a:ea typeface="Lato" panose="020F0502020204030203" pitchFamily="34" charset="0"/>
                <a:cs typeface="Lato" panose="020F0502020204030203" pitchFamily="34" charset="0"/>
              </a:rPr>
              <a:t>BiodivERsA</a:t>
            </a:r>
            <a:r>
              <a:rPr lang="en-GB" sz="1400" dirty="0">
                <a:latin typeface="Lato" panose="020F0502020204030203" pitchFamily="34" charset="0"/>
                <a:ea typeface="Lato" panose="020F0502020204030203" pitchFamily="34" charset="0"/>
                <a:cs typeface="Lato" panose="020F0502020204030203" pitchFamily="34" charset="0"/>
              </a:rPr>
              <a:t> Stakeholder Engagement Handbook. </a:t>
            </a:r>
            <a:r>
              <a:rPr lang="en-GB" sz="1400" i="1" dirty="0" err="1">
                <a:latin typeface="Lato" panose="020F0502020204030203" pitchFamily="34" charset="0"/>
                <a:ea typeface="Lato" panose="020F0502020204030203" pitchFamily="34" charset="0"/>
                <a:cs typeface="Lato" panose="020F0502020204030203" pitchFamily="34" charset="0"/>
              </a:rPr>
              <a:t>BiodivERsA</a:t>
            </a:r>
            <a:r>
              <a:rPr lang="en-GB" sz="1400" dirty="0">
                <a:latin typeface="Lato" panose="020F0502020204030203" pitchFamily="34" charset="0"/>
                <a:ea typeface="Lato" panose="020F0502020204030203" pitchFamily="34" charset="0"/>
                <a:cs typeface="Lato" panose="020F0502020204030203" pitchFamily="34" charset="0"/>
              </a:rPr>
              <a:t>, Paris (108 pp). </a:t>
            </a:r>
            <a:r>
              <a:rPr lang="en-GB" sz="1400" dirty="0">
                <a:latin typeface="Lato" panose="020F0502020204030203" pitchFamily="34" charset="0"/>
                <a:ea typeface="Lato" panose="020F0502020204030203" pitchFamily="34" charset="0"/>
                <a:cs typeface="Lato" panose="020F0502020204030203" pitchFamily="34" charset="0"/>
                <a:hlinkClick r:id="rId9">
                  <a:extLst>
                    <a:ext uri="{A12FA001-AC4F-418D-AE19-62706E023703}">
                      <ahyp:hlinkClr xmlns:ahyp="http://schemas.microsoft.com/office/drawing/2018/hyperlinkcolor" val="tx"/>
                    </a:ext>
                  </a:extLst>
                </a:hlinkClick>
              </a:rPr>
              <a:t>Link</a:t>
            </a:r>
            <a:r>
              <a:rPr lang="en-GB" sz="1400" dirty="0">
                <a:latin typeface="Lato" panose="020F0502020204030203" pitchFamily="34" charset="0"/>
                <a:ea typeface="Lato" panose="020F0502020204030203" pitchFamily="34" charset="0"/>
                <a:cs typeface="Lato" panose="020F0502020204030203" pitchFamily="34" charset="0"/>
              </a:rPr>
              <a:t>.</a:t>
            </a:r>
            <a:br>
              <a:rPr lang="en-GB" sz="1400" dirty="0">
                <a:latin typeface="Lato" panose="020F0502020204030203" pitchFamily="34" charset="0"/>
                <a:ea typeface="Lato" panose="020F0502020204030203" pitchFamily="34" charset="0"/>
                <a:cs typeface="Lato" panose="020F0502020204030203" pitchFamily="34" charset="0"/>
              </a:rPr>
            </a:br>
            <a:endParaRPr lang="en-GB"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FF8400"/>
              </a:buClr>
              <a:buFont typeface="Arial"/>
              <a:buChar char="•"/>
            </a:pPr>
            <a:r>
              <a:rPr lang="en-GB" sz="1400" dirty="0">
                <a:latin typeface="Lato" panose="020F0502020204030203" pitchFamily="34" charset="0"/>
                <a:ea typeface="Lato" panose="020F0502020204030203" pitchFamily="34" charset="0"/>
                <a:cs typeface="Lato" panose="020F0502020204030203" pitchFamily="34" charset="0"/>
              </a:rPr>
              <a:t>Jeffery (2009). Stakeholder Engagement: A Road Map to Meaningful Engagement. </a:t>
            </a:r>
            <a:r>
              <a:rPr lang="en-GB" sz="1400" dirty="0">
                <a:latin typeface="Lato" panose="020F0502020204030203" pitchFamily="34" charset="0"/>
                <a:ea typeface="Lato" panose="020F0502020204030203" pitchFamily="34" charset="0"/>
                <a:cs typeface="Lato" panose="020F0502020204030203" pitchFamily="34" charset="0"/>
                <a:hlinkClick r:id="rId10">
                  <a:extLst>
                    <a:ext uri="{A12FA001-AC4F-418D-AE19-62706E023703}">
                      <ahyp:hlinkClr xmlns:ahyp="http://schemas.microsoft.com/office/drawing/2018/hyperlinkcolor" val="tx"/>
                    </a:ext>
                  </a:extLst>
                </a:hlinkClick>
              </a:rPr>
              <a:t>Link</a:t>
            </a:r>
            <a:r>
              <a:rPr lang="en-GB" sz="1400" dirty="0">
                <a:latin typeface="Lato" panose="020F0502020204030203" pitchFamily="34" charset="0"/>
                <a:ea typeface="Lato" panose="020F0502020204030203" pitchFamily="34" charset="0"/>
                <a:cs typeface="Lato" panose="020F0502020204030203" pitchFamily="34" charset="0"/>
              </a:rPr>
              <a:t>.</a:t>
            </a:r>
            <a:br>
              <a:rPr lang="en-GB" sz="1400" dirty="0">
                <a:latin typeface="Lato" panose="020F0502020204030203" pitchFamily="34" charset="0"/>
                <a:ea typeface="Lato" panose="020F0502020204030203" pitchFamily="34" charset="0"/>
                <a:cs typeface="Lato" panose="020F0502020204030203" pitchFamily="34" charset="0"/>
              </a:rPr>
            </a:br>
            <a:endParaRPr lang="en-US"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FF8400"/>
              </a:buClr>
              <a:buFont typeface="Arial"/>
              <a:buChar char="•"/>
            </a:pPr>
            <a:r>
              <a:rPr lang="en-US" sz="1400" dirty="0" err="1">
                <a:latin typeface="Lato" panose="020F0502020204030203" pitchFamily="34" charset="0"/>
                <a:ea typeface="Lato" panose="020F0502020204030203" pitchFamily="34" charset="0"/>
                <a:cs typeface="Lato" panose="020F0502020204030203" pitchFamily="34" charset="0"/>
              </a:rPr>
              <a:t>Hakkarainen</a:t>
            </a:r>
            <a:r>
              <a:rPr lang="en-US" sz="1400" dirty="0">
                <a:latin typeface="Lato" panose="020F0502020204030203" pitchFamily="34" charset="0"/>
                <a:ea typeface="Lato" panose="020F0502020204030203" pitchFamily="34" charset="0"/>
                <a:cs typeface="Lato" panose="020F0502020204030203" pitchFamily="34" charset="0"/>
              </a:rPr>
              <a:t> et al. (2022). Transdisciplinary research in natural resources management: Towards an integrative and transformative use of co‐concepts. </a:t>
            </a:r>
            <a:r>
              <a:rPr lang="en-US" sz="1400" i="1" dirty="0">
                <a:latin typeface="Lato" panose="020F0502020204030203" pitchFamily="34" charset="0"/>
                <a:ea typeface="Lato" panose="020F0502020204030203" pitchFamily="34" charset="0"/>
                <a:cs typeface="Lato" panose="020F0502020204030203" pitchFamily="34" charset="0"/>
              </a:rPr>
              <a:t>Sustainable Development</a:t>
            </a:r>
            <a:r>
              <a:rPr lang="en-US" sz="1400" dirty="0">
                <a:latin typeface="Lato" panose="020F0502020204030203" pitchFamily="34" charset="0"/>
                <a:ea typeface="Lato" panose="020F0502020204030203" pitchFamily="34" charset="0"/>
                <a:cs typeface="Lato" panose="020F0502020204030203" pitchFamily="34" charset="0"/>
              </a:rPr>
              <a:t>, 30(2), 309-325. </a:t>
            </a:r>
            <a:r>
              <a:rPr lang="en-US" sz="1400" dirty="0">
                <a:latin typeface="Lato" panose="020F0502020204030203" pitchFamily="34" charset="0"/>
                <a:ea typeface="Lato" panose="020F0502020204030203" pitchFamily="34" charset="0"/>
                <a:cs typeface="Lato" panose="020F0502020204030203" pitchFamily="34" charset="0"/>
                <a:hlinkClick r:id="rId11">
                  <a:extLst>
                    <a:ext uri="{A12FA001-AC4F-418D-AE19-62706E023703}">
                      <ahyp:hlinkClr xmlns:ahyp="http://schemas.microsoft.com/office/drawing/2018/hyperlinkcolor" val="tx"/>
                    </a:ext>
                  </a:extLst>
                </a:hlinkClick>
              </a:rPr>
              <a:t>Link</a:t>
            </a:r>
            <a:r>
              <a:rPr lang="en-US" sz="1400" dirty="0">
                <a:latin typeface="Lato" panose="020F0502020204030203" pitchFamily="34" charset="0"/>
                <a:ea typeface="Lato" panose="020F0502020204030203" pitchFamily="34" charset="0"/>
                <a:cs typeface="Lato" panose="020F0502020204030203" pitchFamily="34" charset="0"/>
              </a:rPr>
              <a:t>. </a:t>
            </a:r>
          </a:p>
          <a:p>
            <a:pPr marL="285750" indent="-285750">
              <a:lnSpc>
                <a:spcPct val="90000"/>
              </a:lnSpc>
              <a:buClr>
                <a:srgbClr val="FF8400"/>
              </a:buClr>
              <a:buFont typeface="Arial"/>
              <a:buChar char="•"/>
            </a:pPr>
            <a:endParaRPr lang="en-US"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FF8400"/>
              </a:buClr>
              <a:buFont typeface="Arial"/>
              <a:buChar char="•"/>
            </a:pPr>
            <a:r>
              <a:rPr lang="en-US" sz="1400" dirty="0">
                <a:latin typeface="Lato" panose="020F0502020204030203" pitchFamily="34" charset="0"/>
                <a:ea typeface="Lato" panose="020F0502020204030203" pitchFamily="34" charset="0"/>
                <a:cs typeface="Lato" panose="020F0502020204030203" pitchFamily="34" charset="0"/>
              </a:rPr>
              <a:t>OECD (2015) Stakeholder Engagement for Inclusive Water Governance. </a:t>
            </a:r>
            <a:r>
              <a:rPr lang="en-US" sz="1400" dirty="0">
                <a:latin typeface="Lato" panose="020F0502020204030203" pitchFamily="34" charset="0"/>
                <a:ea typeface="Lato" panose="020F0502020204030203" pitchFamily="34" charset="0"/>
                <a:cs typeface="Lato" panose="020F0502020204030203" pitchFamily="34" charset="0"/>
                <a:hlinkClick r:id="rId12">
                  <a:extLst>
                    <a:ext uri="{A12FA001-AC4F-418D-AE19-62706E023703}">
                      <ahyp:hlinkClr xmlns:ahyp="http://schemas.microsoft.com/office/drawing/2018/hyperlinkcolor" val="tx"/>
                    </a:ext>
                  </a:extLst>
                </a:hlinkClick>
              </a:rPr>
              <a:t>Link</a:t>
            </a:r>
            <a:r>
              <a:rPr lang="en-US" sz="1400" dirty="0">
                <a:latin typeface="Lato" panose="020F0502020204030203" pitchFamily="34" charset="0"/>
                <a:ea typeface="Lato" panose="020F0502020204030203" pitchFamily="34" charset="0"/>
                <a:cs typeface="Lato" panose="020F0502020204030203" pitchFamily="34" charset="0"/>
              </a:rPr>
              <a:t>.</a:t>
            </a:r>
            <a:br>
              <a:rPr lang="en-US" sz="1400" dirty="0">
                <a:latin typeface="Lato" panose="020F0502020204030203" pitchFamily="34" charset="0"/>
                <a:ea typeface="Lato" panose="020F0502020204030203" pitchFamily="34" charset="0"/>
                <a:cs typeface="Lato" panose="020F0502020204030203" pitchFamily="34" charset="0"/>
              </a:rPr>
            </a:br>
            <a:endParaRPr lang="en-US"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FF8400"/>
              </a:buClr>
              <a:buFont typeface="Arial"/>
              <a:buChar char="•"/>
            </a:pPr>
            <a:r>
              <a:rPr lang="en-US" sz="1400" dirty="0" err="1">
                <a:latin typeface="Lato" panose="020F0502020204030203" pitchFamily="34" charset="0"/>
                <a:ea typeface="Lato" panose="020F0502020204030203" pitchFamily="34" charset="0"/>
                <a:cs typeface="Lato" panose="020F0502020204030203" pitchFamily="34" charset="0"/>
              </a:rPr>
              <a:t>Wamsler</a:t>
            </a:r>
            <a:r>
              <a:rPr lang="en-US" sz="1400" dirty="0">
                <a:latin typeface="Lato" panose="020F0502020204030203" pitchFamily="34" charset="0"/>
                <a:ea typeface="Lato" panose="020F0502020204030203" pitchFamily="34" charset="0"/>
                <a:cs typeface="Lato" panose="020F0502020204030203" pitchFamily="34" charset="0"/>
              </a:rPr>
              <a:t> (2017) Stakeholder involvement in strategic adaptation planning: </a:t>
            </a:r>
            <a:r>
              <a:rPr lang="en-US" sz="1400" dirty="0" err="1">
                <a:latin typeface="Lato" panose="020F0502020204030203" pitchFamily="34" charset="0"/>
                <a:ea typeface="Lato" panose="020F0502020204030203" pitchFamily="34" charset="0"/>
                <a:cs typeface="Lato" panose="020F0502020204030203" pitchFamily="34" charset="0"/>
              </a:rPr>
              <a:t>Transdisciplinarity</a:t>
            </a:r>
            <a:r>
              <a:rPr lang="en-US" sz="1400" dirty="0">
                <a:latin typeface="Lato" panose="020F0502020204030203" pitchFamily="34" charset="0"/>
                <a:ea typeface="Lato" panose="020F0502020204030203" pitchFamily="34" charset="0"/>
                <a:cs typeface="Lato" panose="020F0502020204030203" pitchFamily="34" charset="0"/>
              </a:rPr>
              <a:t> and co production at stake? </a:t>
            </a:r>
            <a:r>
              <a:rPr lang="en-US" sz="1400" i="1" dirty="0">
                <a:latin typeface="Lato" panose="020F0502020204030203" pitchFamily="34" charset="0"/>
                <a:ea typeface="Lato" panose="020F0502020204030203" pitchFamily="34" charset="0"/>
                <a:cs typeface="Lato" panose="020F0502020204030203" pitchFamily="34" charset="0"/>
              </a:rPr>
              <a:t>Environmental Science &amp; Policy. </a:t>
            </a:r>
            <a:r>
              <a:rPr lang="en-US" sz="1400" dirty="0">
                <a:latin typeface="Lato" panose="020F0502020204030203" pitchFamily="34" charset="0"/>
                <a:ea typeface="Lato" panose="020F0502020204030203" pitchFamily="34" charset="0"/>
                <a:cs typeface="Lato" panose="020F0502020204030203" pitchFamily="34" charset="0"/>
                <a:hlinkClick r:id="rId13">
                  <a:extLst>
                    <a:ext uri="{A12FA001-AC4F-418D-AE19-62706E023703}">
                      <ahyp:hlinkClr xmlns:ahyp="http://schemas.microsoft.com/office/drawing/2018/hyperlinkcolor" val="tx"/>
                    </a:ext>
                  </a:extLst>
                </a:hlinkClick>
              </a:rPr>
              <a:t>Link</a:t>
            </a:r>
            <a:r>
              <a:rPr lang="en-US" sz="1400" dirty="0">
                <a:latin typeface="Lato" panose="020F0502020204030203" pitchFamily="34" charset="0"/>
                <a:ea typeface="Lato" panose="020F0502020204030203" pitchFamily="34" charset="0"/>
                <a:cs typeface="Lato" panose="020F0502020204030203" pitchFamily="34" charset="0"/>
              </a:rPr>
              <a:t>.</a:t>
            </a:r>
          </a:p>
        </p:txBody>
      </p:sp>
    </p:spTree>
    <p:extLst>
      <p:ext uri="{BB962C8B-B14F-4D97-AF65-F5344CB8AC3E}">
        <p14:creationId xmlns:p14="http://schemas.microsoft.com/office/powerpoint/2010/main" val="7000376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106884" y="486783"/>
            <a:ext cx="6085116" cy="6371217"/>
          </a:xfrm>
          <a:prstGeom prst="rect">
            <a:avLst/>
          </a:prstGeom>
        </p:spPr>
      </p:pic>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Next steps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E810C466-0621-EB42-8F27-BD17B32627F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34</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F55A3E95-D0ED-8178-D1F1-3CC3E5FCBFD8}"/>
              </a:ext>
            </a:extLst>
          </p:cNvPr>
          <p:cNvSpPr txBox="1"/>
          <p:nvPr/>
        </p:nvSpPr>
        <p:spPr>
          <a:xfrm>
            <a:off x="270566" y="819748"/>
            <a:ext cx="5501585" cy="6247864"/>
          </a:xfrm>
          <a:prstGeom prst="rect">
            <a:avLst/>
          </a:prstGeom>
          <a:noFill/>
        </p:spPr>
        <p:txBody>
          <a:bodyPr wrap="square" lIns="91440" tIns="45720" rIns="91440" bIns="45720" rtlCol="0" anchor="t">
            <a:spAutoFit/>
          </a:bodyPr>
          <a:lstStyle/>
          <a:p>
            <a:endParaRPr lang="de-DE" sz="1600" dirty="0">
              <a:solidFill>
                <a:srgbClr val="009ED6"/>
              </a:solidFill>
              <a:latin typeface="Lato"/>
              <a:ea typeface="Lato"/>
              <a:cs typeface="Lato"/>
            </a:endParaRPr>
          </a:p>
          <a:p>
            <a:endParaRPr lang="de-DE" sz="1600" dirty="0">
              <a:solidFill>
                <a:srgbClr val="009ED6"/>
              </a:solidFill>
              <a:latin typeface="Lato"/>
              <a:ea typeface="Lato"/>
              <a:cs typeface="Lato"/>
            </a:endParaRPr>
          </a:p>
          <a:p>
            <a:r>
              <a:rPr lang="de-DE" sz="1600" dirty="0">
                <a:solidFill>
                  <a:srgbClr val="009ED6"/>
                </a:solidFill>
                <a:latin typeface="Lato"/>
                <a:ea typeface="+mn-lt"/>
                <a:cs typeface="+mn-lt"/>
              </a:rPr>
              <a:t>Unit 1: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Concepts</a:t>
            </a:r>
            <a:r>
              <a:rPr lang="de-DE" sz="1600" dirty="0">
                <a:latin typeface="Lato"/>
                <a:ea typeface="+mn-lt"/>
                <a:cs typeface="+mn-lt"/>
              </a:rPr>
              <a:t> and </a:t>
            </a:r>
            <a:r>
              <a:rPr lang="de-DE" sz="1600" dirty="0" err="1">
                <a:latin typeface="Lato"/>
                <a:ea typeface="+mn-lt"/>
                <a:cs typeface="+mn-lt"/>
              </a:rPr>
              <a:t>Approaches</a:t>
            </a:r>
            <a:r>
              <a:rPr lang="de-DE" sz="1600" dirty="0">
                <a:latin typeface="Lato"/>
                <a:ea typeface="+mn-lt"/>
                <a:cs typeface="+mn-lt"/>
              </a:rPr>
              <a:t> </a:t>
            </a:r>
          </a:p>
          <a:p>
            <a:endParaRPr lang="de-DE" sz="1600" dirty="0">
              <a:solidFill>
                <a:srgbClr val="000000"/>
              </a:solidFill>
              <a:latin typeface="Lato"/>
              <a:ea typeface="+mn-lt"/>
              <a:cs typeface="+mn-lt"/>
            </a:endParaRPr>
          </a:p>
          <a:p>
            <a:r>
              <a:rPr lang="de-DE" sz="1600" dirty="0">
                <a:solidFill>
                  <a:srgbClr val="009ED6"/>
                </a:solidFill>
                <a:latin typeface="Lato"/>
                <a:ea typeface="+mn-lt"/>
                <a:cs typeface="+mn-lt"/>
              </a:rPr>
              <a:t>Unit 2: </a:t>
            </a:r>
            <a:r>
              <a:rPr lang="de-DE" sz="1600" dirty="0" err="1">
                <a:latin typeface="Lato"/>
                <a:ea typeface="+mn-lt"/>
                <a:cs typeface="+mn-lt"/>
              </a:rPr>
              <a:t>Good</a:t>
            </a:r>
            <a:r>
              <a:rPr lang="de-DE" sz="1600" dirty="0">
                <a:latin typeface="Lato"/>
                <a:ea typeface="+mn-lt"/>
                <a:cs typeface="+mn-lt"/>
              </a:rPr>
              <a:t> Practices </a:t>
            </a:r>
            <a:r>
              <a:rPr lang="de-DE" sz="1600" dirty="0" err="1">
                <a:latin typeface="Lato"/>
                <a:ea typeface="+mn-lt"/>
                <a:cs typeface="+mn-lt"/>
              </a:rPr>
              <a:t>from</a:t>
            </a:r>
            <a:r>
              <a:rPr lang="de-DE" sz="1600" dirty="0">
                <a:latin typeface="Lato"/>
                <a:ea typeface="+mn-lt"/>
                <a:cs typeface="+mn-lt"/>
              </a:rPr>
              <a:t> Open Air Laboratories</a:t>
            </a:r>
          </a:p>
          <a:p>
            <a:endParaRPr lang="de-DE" sz="1600" dirty="0">
              <a:solidFill>
                <a:srgbClr val="009ED6"/>
              </a:solidFill>
              <a:latin typeface="Lato"/>
              <a:ea typeface="+mn-lt"/>
              <a:cs typeface="+mn-lt"/>
            </a:endParaRPr>
          </a:p>
          <a:p>
            <a:r>
              <a:rPr lang="de-DE" sz="1600" dirty="0">
                <a:solidFill>
                  <a:srgbClr val="8DC548"/>
                </a:solidFill>
                <a:latin typeface="Lato"/>
                <a:ea typeface="+mn-lt"/>
                <a:cs typeface="+mn-lt"/>
              </a:rPr>
              <a:t>Unit 3: Stakeholder Engagement and Co-</a:t>
            </a:r>
            <a:r>
              <a:rPr lang="de-DE" sz="1600" dirty="0" err="1">
                <a:solidFill>
                  <a:srgbClr val="8DC548"/>
                </a:solidFill>
                <a:latin typeface="Lato"/>
                <a:ea typeface="+mn-lt"/>
                <a:cs typeface="+mn-lt"/>
              </a:rPr>
              <a:t>Creation</a:t>
            </a:r>
            <a:endParaRPr lang="en-US" sz="1600" dirty="0">
              <a:solidFill>
                <a:srgbClr val="8DC548"/>
              </a:solidFill>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4: </a:t>
            </a:r>
            <a:r>
              <a:rPr lang="de-DE" sz="1600" dirty="0" err="1">
                <a:latin typeface="Lato"/>
                <a:ea typeface="+mn-lt"/>
                <a:cs typeface="+mn-lt"/>
              </a:rPr>
              <a:t>Assessing</a:t>
            </a:r>
            <a:r>
              <a:rPr lang="de-DE" sz="1600" dirty="0">
                <a:latin typeface="Lato"/>
                <a:ea typeface="+mn-lt"/>
                <a:cs typeface="+mn-lt"/>
              </a:rPr>
              <a:t> </a:t>
            </a:r>
            <a:r>
              <a:rPr lang="de-DE" sz="1600" dirty="0" err="1">
                <a:latin typeface="Lato"/>
                <a:ea typeface="+mn-lt"/>
                <a:cs typeface="+mn-lt"/>
              </a:rPr>
              <a:t>Risks</a:t>
            </a:r>
            <a:r>
              <a:rPr lang="de-DE" sz="1600" dirty="0">
                <a:latin typeface="Lato"/>
                <a:ea typeface="+mn-lt"/>
                <a:cs typeface="+mn-lt"/>
              </a:rPr>
              <a:t> in </a:t>
            </a:r>
            <a:r>
              <a:rPr lang="de-DE" sz="1600" dirty="0" err="1">
                <a:latin typeface="Lato"/>
                <a:ea typeface="+mn-lt"/>
                <a:cs typeface="+mn-lt"/>
              </a:rPr>
              <a:t>Socio-Ecological</a:t>
            </a:r>
            <a:r>
              <a:rPr lang="de-DE" sz="1600" dirty="0">
                <a:latin typeface="Lato"/>
                <a:ea typeface="+mn-lt"/>
                <a:cs typeface="+mn-lt"/>
              </a:rPr>
              <a:t> Systems</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5: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Selection</a:t>
            </a:r>
            <a:r>
              <a:rPr lang="de-DE" sz="1600" dirty="0">
                <a:latin typeface="Lato"/>
                <a:ea typeface="+mn-lt"/>
                <a:cs typeface="+mn-lt"/>
              </a:rPr>
              <a:t> and Engineering</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6: </a:t>
            </a:r>
            <a:r>
              <a:rPr lang="de-DE" sz="1600" dirty="0" err="1">
                <a:latin typeface="Lato"/>
                <a:ea typeface="+mn-lt"/>
                <a:cs typeface="+mn-lt"/>
              </a:rPr>
              <a:t>NbS</a:t>
            </a:r>
            <a:r>
              <a:rPr lang="de-DE" sz="1600" dirty="0">
                <a:latin typeface="Lato"/>
                <a:ea typeface="+mn-lt"/>
                <a:cs typeface="+mn-lt"/>
              </a:rPr>
              <a:t> Modelling and Monitoring</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7: </a:t>
            </a:r>
            <a:r>
              <a:rPr lang="de-DE" sz="1600" dirty="0" err="1">
                <a:latin typeface="Lato"/>
                <a:ea typeface="+mn-lt"/>
                <a:cs typeface="+mn-lt"/>
              </a:rPr>
              <a:t>NbS</a:t>
            </a:r>
            <a:r>
              <a:rPr lang="de-DE" sz="1600" dirty="0">
                <a:latin typeface="Lato"/>
                <a:ea typeface="+mn-lt"/>
                <a:cs typeface="+mn-lt"/>
              </a:rPr>
              <a:t> Policy </a:t>
            </a:r>
            <a:r>
              <a:rPr lang="de-DE" sz="1600" dirty="0" err="1">
                <a:latin typeface="Lato"/>
                <a:ea typeface="+mn-lt"/>
                <a:cs typeface="+mn-lt"/>
              </a:rPr>
              <a:t>Context</a:t>
            </a:r>
            <a:r>
              <a:rPr lang="de-DE" sz="1600" dirty="0">
                <a:latin typeface="Lato"/>
                <a:ea typeface="+mn-lt"/>
                <a:cs typeface="+mn-lt"/>
              </a:rPr>
              <a:t> and </a:t>
            </a:r>
            <a:r>
              <a:rPr lang="de-DE" sz="1600" dirty="0" err="1">
                <a:latin typeface="Lato"/>
                <a:ea typeface="+mn-lt"/>
                <a:cs typeface="+mn-lt"/>
              </a:rPr>
              <a:t>Permitting</a:t>
            </a:r>
            <a:r>
              <a:rPr lang="de-DE" sz="1600" dirty="0">
                <a:latin typeface="Lato"/>
                <a:ea typeface="+mn-lt"/>
                <a:cs typeface="+mn-lt"/>
              </a:rPr>
              <a:t> </a:t>
            </a:r>
            <a:r>
              <a:rPr lang="de-DE" sz="1600" dirty="0" err="1">
                <a:latin typeface="Lato"/>
                <a:ea typeface="+mn-lt"/>
                <a:cs typeface="+mn-lt"/>
              </a:rPr>
              <a:t>Paths</a:t>
            </a:r>
            <a:endParaRPr lang="en-US" sz="1600" dirty="0" err="1">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8: </a:t>
            </a:r>
            <a:r>
              <a:rPr lang="de-DE" sz="1600" dirty="0" err="1">
                <a:latin typeface="Lato"/>
                <a:ea typeface="+mn-lt"/>
                <a:cs typeface="+mn-lt"/>
              </a:rPr>
              <a:t>Promoting</a:t>
            </a:r>
            <a:r>
              <a:rPr lang="de-DE" sz="1600" dirty="0">
                <a:latin typeface="Lato"/>
                <a:ea typeface="+mn-lt"/>
                <a:cs typeface="+mn-lt"/>
              </a:rPr>
              <a:t>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Uptake</a:t>
            </a:r>
            <a:r>
              <a:rPr lang="de-DE" sz="1600" dirty="0">
                <a:latin typeface="Lato"/>
                <a:ea typeface="+mn-lt"/>
                <a:cs typeface="+mn-lt"/>
              </a:rPr>
              <a:t> and Public Acceptance</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9: </a:t>
            </a:r>
            <a:r>
              <a:rPr lang="de-DE" sz="1600" dirty="0">
                <a:latin typeface="Lato"/>
                <a:ea typeface="+mn-lt"/>
                <a:cs typeface="+mn-lt"/>
              </a:rPr>
              <a:t>Replication and Business </a:t>
            </a:r>
            <a:r>
              <a:rPr lang="de-DE" sz="1600" dirty="0" err="1">
                <a:latin typeface="Lato"/>
                <a:ea typeface="+mn-lt"/>
                <a:cs typeface="+mn-lt"/>
              </a:rPr>
              <a:t>Uptake</a:t>
            </a:r>
            <a:endParaRPr lang="de-DE"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10: </a:t>
            </a:r>
            <a:r>
              <a:rPr lang="de-DE" sz="1600" dirty="0" err="1">
                <a:latin typeface="Lato"/>
                <a:ea typeface="+mn-lt"/>
                <a:cs typeface="+mn-lt"/>
              </a:rPr>
              <a:t>GeoIKP</a:t>
            </a:r>
            <a:r>
              <a:rPr lang="de-DE" sz="1600" dirty="0">
                <a:latin typeface="Lato"/>
                <a:ea typeface="+mn-lt"/>
                <a:cs typeface="+mn-lt"/>
              </a:rPr>
              <a:t> –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Platform</a:t>
            </a:r>
            <a:endParaRPr lang="de-DE" sz="1600" dirty="0">
              <a:latin typeface="Lato"/>
              <a:ea typeface="+mn-lt"/>
              <a:cs typeface="+mn-lt"/>
            </a:endParaRPr>
          </a:p>
          <a:p>
            <a:endParaRPr lang="de-DE" sz="1600" dirty="0">
              <a:latin typeface="Lato"/>
              <a:ea typeface="+mn-lt"/>
              <a:cs typeface="+mn-lt"/>
            </a:endParaRPr>
          </a:p>
          <a:p>
            <a:endParaRPr lang="de-DE" sz="1600" dirty="0">
              <a:solidFill>
                <a:srgbClr val="8DC548"/>
              </a:solidFill>
              <a:latin typeface="Lato"/>
              <a:ea typeface="+mn-lt"/>
              <a:cs typeface="+mn-lt"/>
            </a:endParaRPr>
          </a:p>
          <a:p>
            <a:endParaRPr lang="de-DE" sz="1600" dirty="0">
              <a:solidFill>
                <a:srgbClr val="009ED6"/>
              </a:solidFill>
              <a:latin typeface="Lato"/>
              <a:ea typeface="Lato"/>
              <a:cs typeface="Lato"/>
            </a:endParaRPr>
          </a:p>
          <a:p>
            <a:endParaRPr lang="en-D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0671767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220B17F-92D6-40BA-840D-63914F15F311}"/>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9" name="Group 18">
            <a:extLst>
              <a:ext uri="{FF2B5EF4-FFF2-40B4-BE49-F238E27FC236}">
                <a16:creationId xmlns:a16="http://schemas.microsoft.com/office/drawing/2014/main" id="{148738D1-DC63-4BC4-937F-CF786144DAEC}"/>
              </a:ext>
            </a:extLst>
          </p:cNvPr>
          <p:cNvGrpSpPr/>
          <p:nvPr/>
        </p:nvGrpSpPr>
        <p:grpSpPr>
          <a:xfrm>
            <a:off x="188598" y="6207708"/>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3" name="TextBox 2">
            <a:extLst>
              <a:ext uri="{FF2B5EF4-FFF2-40B4-BE49-F238E27FC236}">
                <a16:creationId xmlns:a16="http://schemas.microsoft.com/office/drawing/2014/main" id="{A5015571-2535-77A1-3831-77F03ADFD53C}"/>
              </a:ext>
            </a:extLst>
          </p:cNvPr>
          <p:cNvSpPr txBox="1"/>
          <p:nvPr/>
        </p:nvSpPr>
        <p:spPr>
          <a:xfrm>
            <a:off x="3083940" y="4806608"/>
            <a:ext cx="6389929"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ea typeface="+mn-lt"/>
                <a:cs typeface="+mn-lt"/>
              </a:rPr>
              <a:t>Training 3: Stakeholder Engagement and Co-</a:t>
            </a:r>
            <a:r>
              <a:rPr lang="de-DE" sz="2000" dirty="0" err="1">
                <a:solidFill>
                  <a:schemeClr val="bg1"/>
                </a:solidFill>
                <a:ea typeface="+mn-lt"/>
                <a:cs typeface="+mn-lt"/>
              </a:rPr>
              <a:t>creation</a:t>
            </a:r>
            <a:r>
              <a:rPr lang="de-DE" sz="2000" dirty="0">
                <a:solidFill>
                  <a:schemeClr val="bg1"/>
                </a:solidFill>
                <a:ea typeface="+mn-lt"/>
                <a:cs typeface="+mn-lt"/>
              </a:rPr>
              <a:t> </a:t>
            </a:r>
          </a:p>
        </p:txBody>
      </p:sp>
      <p:pic>
        <p:nvPicPr>
          <p:cNvPr id="4" name="Picture 3" descr="Logo&#10;&#10;Description automatically generated">
            <a:extLst>
              <a:ext uri="{FF2B5EF4-FFF2-40B4-BE49-F238E27FC236}">
                <a16:creationId xmlns:a16="http://schemas.microsoft.com/office/drawing/2014/main" id="{E7A71A43-87E1-8565-175F-B08207C802F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430734" y="903392"/>
            <a:ext cx="3330532" cy="2555026"/>
          </a:xfrm>
          <a:prstGeom prst="rect">
            <a:avLst/>
          </a:prstGeom>
        </p:spPr>
      </p:pic>
      <p:sp>
        <p:nvSpPr>
          <p:cNvPr id="11" name="TextBox 10">
            <a:extLst>
              <a:ext uri="{FF2B5EF4-FFF2-40B4-BE49-F238E27FC236}">
                <a16:creationId xmlns:a16="http://schemas.microsoft.com/office/drawing/2014/main" id="{52C73B4C-F164-9CB9-3AA8-77DFD7881619}"/>
              </a:ext>
            </a:extLst>
          </p:cNvPr>
          <p:cNvSpPr txBox="1"/>
          <p:nvPr/>
        </p:nvSpPr>
        <p:spPr>
          <a:xfrm>
            <a:off x="4610426" y="4021739"/>
            <a:ext cx="3336959" cy="707886"/>
          </a:xfrm>
          <a:prstGeom prst="rect">
            <a:avLst/>
          </a:prstGeom>
          <a:noFill/>
        </p:spPr>
        <p:txBody>
          <a:bodyPr wrap="square" rtlCol="0">
            <a:spAutoFit/>
          </a:bodyPr>
          <a:lstStyle/>
          <a:p>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Thank</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 </a:t>
            </a:r>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you</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a:t>
            </a:r>
            <a:endParaRPr lang="en-DE" sz="40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12" name="Graphic 11" descr="Teacher outline">
            <a:extLst>
              <a:ext uri="{FF2B5EF4-FFF2-40B4-BE49-F238E27FC236}">
                <a16:creationId xmlns:a16="http://schemas.microsoft.com/office/drawing/2014/main" id="{5D3366CC-DAD5-FBDE-21EC-0229DB36454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88808" y="3686186"/>
            <a:ext cx="1378991" cy="1378991"/>
          </a:xfrm>
          <a:prstGeom prst="rect">
            <a:avLst/>
          </a:prstGeom>
        </p:spPr>
      </p:pic>
      <p:sp>
        <p:nvSpPr>
          <p:cNvPr id="15" name="TextBox 14">
            <a:extLst>
              <a:ext uri="{FF2B5EF4-FFF2-40B4-BE49-F238E27FC236}">
                <a16:creationId xmlns:a16="http://schemas.microsoft.com/office/drawing/2014/main" id="{125277E4-FCB0-EA82-781F-BD4F00B3F997}"/>
              </a:ext>
            </a:extLst>
          </p:cNvPr>
          <p:cNvSpPr txBox="1"/>
          <p:nvPr/>
        </p:nvSpPr>
        <p:spPr>
          <a:xfrm>
            <a:off x="4392457" y="5816391"/>
            <a:ext cx="3336959" cy="307777"/>
          </a:xfrm>
          <a:prstGeom prst="rect">
            <a:avLst/>
          </a:prstGeom>
          <a:noFill/>
        </p:spPr>
        <p:txBody>
          <a:bodyPr wrap="square" rtlCol="0">
            <a:spAutoFit/>
          </a:bodyPr>
          <a:lstStyle/>
          <a:p>
            <a:pPr algn="ct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Find </a:t>
            </a:r>
            <a:r>
              <a:rPr lang="de-DE" sz="1400" b="1" err="1">
                <a:solidFill>
                  <a:srgbClr val="F1F8EC"/>
                </a:solidFill>
                <a:latin typeface="Lato" panose="020F0502020204030203" pitchFamily="34" charset="0"/>
                <a:ea typeface="Lato" panose="020F0502020204030203" pitchFamily="34" charset="0"/>
                <a:cs typeface="Lato" panose="020F0502020204030203" pitchFamily="34" charset="0"/>
              </a:rPr>
              <a:t>us</a:t>
            </a: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 on:</a:t>
            </a:r>
            <a:endParaRPr lang="en-DE" sz="14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27" name="Picture 26" descr="Logo&#10;&#10;Description automatically generated with medium confidence">
            <a:hlinkClick r:id="rId7"/>
            <a:extLst>
              <a:ext uri="{FF2B5EF4-FFF2-40B4-BE49-F238E27FC236}">
                <a16:creationId xmlns:a16="http://schemas.microsoft.com/office/drawing/2014/main" id="{D997D1A3-F3EC-FD95-5861-12E0D51A679B}"/>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5403838" y="6151134"/>
            <a:ext cx="508981" cy="522000"/>
          </a:xfrm>
          <a:prstGeom prst="rect">
            <a:avLst/>
          </a:prstGeom>
        </p:spPr>
      </p:pic>
      <p:pic>
        <p:nvPicPr>
          <p:cNvPr id="28" name="Picture 27" descr="Logo&#10;&#10;Description automatically generated with medium confidence">
            <a:hlinkClick r:id="rId9"/>
            <a:extLst>
              <a:ext uri="{FF2B5EF4-FFF2-40B4-BE49-F238E27FC236}">
                <a16:creationId xmlns:a16="http://schemas.microsoft.com/office/drawing/2014/main" id="{A2AA850A-2CC7-C238-328C-F197D2454250}"/>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4981003" y="6244352"/>
            <a:ext cx="422836" cy="397215"/>
          </a:xfrm>
          <a:prstGeom prst="rect">
            <a:avLst/>
          </a:prstGeom>
        </p:spPr>
      </p:pic>
      <p:pic>
        <p:nvPicPr>
          <p:cNvPr id="29" name="Picture 28" descr="Logo&#10;&#10;Description automatically generated with medium confidence">
            <a:hlinkClick r:id="rId11"/>
            <a:extLst>
              <a:ext uri="{FF2B5EF4-FFF2-40B4-BE49-F238E27FC236}">
                <a16:creationId xmlns:a16="http://schemas.microsoft.com/office/drawing/2014/main" id="{FF998C55-8E38-4105-DD78-2404F8583751}"/>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912819" y="6170335"/>
            <a:ext cx="330926" cy="517399"/>
          </a:xfrm>
          <a:prstGeom prst="rect">
            <a:avLst/>
          </a:prstGeom>
        </p:spPr>
      </p:pic>
      <p:pic>
        <p:nvPicPr>
          <p:cNvPr id="30" name="Picture 29" descr="Logo&#10;&#10;Description automatically generated with medium confidence">
            <a:hlinkClick r:id="rId13"/>
            <a:extLst>
              <a:ext uri="{FF2B5EF4-FFF2-40B4-BE49-F238E27FC236}">
                <a16:creationId xmlns:a16="http://schemas.microsoft.com/office/drawing/2014/main" id="{917A6E1E-5E1A-8325-42EC-7B344137173E}"/>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6325647" y="6160106"/>
            <a:ext cx="422835" cy="517399"/>
          </a:xfrm>
          <a:prstGeom prst="rect">
            <a:avLst/>
          </a:prstGeom>
        </p:spPr>
      </p:pic>
      <p:pic>
        <p:nvPicPr>
          <p:cNvPr id="31" name="Picture 30" descr="Logo&#10;&#10;Description automatically generated with medium confidence">
            <a:hlinkClick r:id="rId15"/>
            <a:extLst>
              <a:ext uri="{FF2B5EF4-FFF2-40B4-BE49-F238E27FC236}">
                <a16:creationId xmlns:a16="http://schemas.microsoft.com/office/drawing/2014/main" id="{6482777C-5996-161A-364F-03208E535489}"/>
              </a:ext>
            </a:extLst>
          </p:cNvPr>
          <p:cNvPicPr>
            <a:picLocks noChangeAspect="1"/>
          </p:cNvPicPr>
          <p:nvPr/>
        </p:nvPicPr>
        <p:blipFill rotWithShape="1">
          <a:blip r:embed="rId16">
            <a:extLst>
              <a:ext uri="{28A0092B-C50C-407E-A947-70E740481C1C}">
                <a14:useLocalDpi xmlns:a14="http://schemas.microsoft.com/office/drawing/2010/main"/>
              </a:ext>
            </a:extLst>
          </a:blip>
          <a:srcRect/>
          <a:stretch/>
        </p:blipFill>
        <p:spPr>
          <a:xfrm>
            <a:off x="6830384" y="6155735"/>
            <a:ext cx="434099" cy="517399"/>
          </a:xfrm>
          <a:prstGeom prst="rect">
            <a:avLst/>
          </a:prstGeom>
        </p:spPr>
      </p:pic>
      <p:pic>
        <p:nvPicPr>
          <p:cNvPr id="5" name="Image 5" descr="A picture containing text, clipart&#10;&#10;Description automatically generated">
            <a:extLst>
              <a:ext uri="{FF2B5EF4-FFF2-40B4-BE49-F238E27FC236}">
                <a16:creationId xmlns:a16="http://schemas.microsoft.com/office/drawing/2014/main" id="{B7272CED-835F-40C9-28C8-70F9E98F3E02}"/>
              </a:ext>
            </a:extLst>
          </p:cNvPr>
          <p:cNvPicPr>
            <a:picLocks noChangeAspect="1"/>
          </p:cNvPicPr>
          <p:nvPr/>
        </p:nvPicPr>
        <p:blipFill>
          <a:blip r:embed="rId17"/>
          <a:stretch>
            <a:fillRect/>
          </a:stretch>
        </p:blipFill>
        <p:spPr>
          <a:xfrm>
            <a:off x="9696853" y="6189478"/>
            <a:ext cx="2265530" cy="502013"/>
          </a:xfrm>
          <a:prstGeom prst="rect">
            <a:avLst/>
          </a:prstGeom>
        </p:spPr>
      </p:pic>
    </p:spTree>
    <p:extLst>
      <p:ext uri="{BB962C8B-B14F-4D97-AF65-F5344CB8AC3E}">
        <p14:creationId xmlns:p14="http://schemas.microsoft.com/office/powerpoint/2010/main" val="3955781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096000" y="486783"/>
            <a:ext cx="6096000" cy="6371217"/>
          </a:xfrm>
          <a:prstGeom prst="rect">
            <a:avLst/>
          </a:prstGeom>
        </p:spPr>
      </p:pic>
      <p:sp>
        <p:nvSpPr>
          <p:cNvPr id="12" name="TextBox 11">
            <a:extLst>
              <a:ext uri="{FF2B5EF4-FFF2-40B4-BE49-F238E27FC236}">
                <a16:creationId xmlns:a16="http://schemas.microsoft.com/office/drawing/2014/main" id="{F20A7847-6DB0-48F9-9940-8638997504F9}"/>
              </a:ext>
            </a:extLst>
          </p:cNvPr>
          <p:cNvSpPr txBox="1"/>
          <p:nvPr/>
        </p:nvSpPr>
        <p:spPr>
          <a:xfrm>
            <a:off x="290963" y="1506511"/>
            <a:ext cx="5287012" cy="5432256"/>
          </a:xfrm>
          <a:prstGeom prst="rect">
            <a:avLst/>
          </a:prstGeom>
          <a:noFill/>
        </p:spPr>
        <p:txBody>
          <a:bodyPr wrap="square" lIns="91440" tIns="45720" rIns="91440" bIns="45720" rtlCol="0" anchor="t">
            <a:spAutoFit/>
          </a:bodyPr>
          <a:lstStyle/>
          <a:p>
            <a:endParaRPr lang="en-IE" sz="1600" i="1" dirty="0">
              <a:solidFill>
                <a:srgbClr val="009ED6"/>
              </a:solidFill>
              <a:latin typeface="Lato"/>
              <a:ea typeface="Lato"/>
              <a:cs typeface="Lato"/>
            </a:endParaRPr>
          </a:p>
          <a:p>
            <a:pPr>
              <a:lnSpc>
                <a:spcPct val="150000"/>
              </a:lnSpc>
            </a:pPr>
            <a:r>
              <a:rPr lang="en-IE" sz="1500" i="1" dirty="0">
                <a:latin typeface="Lato"/>
                <a:ea typeface="Lato"/>
                <a:cs typeface="Lato"/>
              </a:rPr>
              <a:t>After completing this training unit, you should be able to understand:</a:t>
            </a:r>
          </a:p>
          <a:p>
            <a:pPr>
              <a:lnSpc>
                <a:spcPct val="150000"/>
              </a:lnSpc>
            </a:pPr>
            <a:br>
              <a:rPr lang="en-IE" sz="700" dirty="0">
                <a:latin typeface="Lato" panose="020F0502020204030203" pitchFamily="34" charset="0"/>
                <a:ea typeface="Lato" panose="020F0502020204030203" pitchFamily="34" charset="0"/>
                <a:cs typeface="Lato" panose="020F0502020204030203" pitchFamily="34" charset="0"/>
              </a:rPr>
            </a:br>
            <a:endParaRPr lang="en-IE" sz="7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a:ea typeface="Lato"/>
                <a:cs typeface="Lato"/>
              </a:rPr>
              <a:t>What co-creation and stakeholder engagement is</a:t>
            </a:r>
            <a:br>
              <a:rPr lang="en-IE" sz="1400" dirty="0">
                <a:latin typeface="Lato" panose="020F0502020204030203" pitchFamily="34" charset="0"/>
                <a:ea typeface="Lato" panose="020F0502020204030203" pitchFamily="34" charset="0"/>
                <a:cs typeface="Lato" panose="020F0502020204030203" pitchFamily="34" charset="0"/>
              </a:rPr>
            </a:br>
            <a:endParaRPr lang="en-IE" sz="10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a:ea typeface="Lato"/>
                <a:cs typeface="Lato"/>
              </a:rPr>
              <a:t>Why it is important in the context of Nature-based Solutions</a:t>
            </a:r>
          </a:p>
          <a:p>
            <a:pPr marL="285750" indent="-285750">
              <a:lnSpc>
                <a:spcPct val="150000"/>
              </a:lnSpc>
              <a:buClr>
                <a:srgbClr val="00A7E2"/>
              </a:buClr>
              <a:buFont typeface="Arial,Sans-Serif"/>
              <a:buChar char="•"/>
            </a:pPr>
            <a:endParaRPr lang="en-IE" sz="1400" dirty="0">
              <a:latin typeface="Lato"/>
              <a:ea typeface="Lato"/>
              <a:cs typeface="Lato"/>
            </a:endParaRPr>
          </a:p>
          <a:p>
            <a:pPr marL="285750" indent="-285750">
              <a:lnSpc>
                <a:spcPct val="150000"/>
              </a:lnSpc>
              <a:buClr>
                <a:srgbClr val="00A7E2"/>
              </a:buClr>
              <a:buFont typeface="Arial,Sans-Serif"/>
              <a:buChar char="•"/>
            </a:pPr>
            <a:r>
              <a:rPr lang="en-IE" sz="1400" dirty="0">
                <a:latin typeface="Lato"/>
                <a:ea typeface="Lato"/>
                <a:cs typeface="Lato"/>
              </a:rPr>
              <a:t>How this can be applied to realise Nature-based Solutions, and considering sustainability aspects</a:t>
            </a:r>
            <a:endParaRPr lang="en-IE" dirty="0">
              <a:cs typeface="Calibri"/>
            </a:endParaRPr>
          </a:p>
          <a:p>
            <a:pPr marL="285750" indent="-285750">
              <a:lnSpc>
                <a:spcPct val="150000"/>
              </a:lnSpc>
              <a:buClr>
                <a:srgbClr val="00A7E2"/>
              </a:buClr>
              <a:buFont typeface="Arial,Sans-Serif"/>
              <a:buChar cha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a:ea typeface="Lato"/>
                <a:cs typeface="Lato"/>
              </a:rPr>
              <a:t>OPERANDUM’s approach to stakeholder engagement and co-creation</a:t>
            </a:r>
          </a:p>
          <a:p>
            <a:pPr marL="285750" indent="-285750">
              <a:lnSpc>
                <a:spcPct val="150000"/>
              </a:lnSpc>
              <a:buClr>
                <a:srgbClr val="00A7E2"/>
              </a:buClr>
              <a:buFont typeface="Arial,Sans-Serif"/>
              <a:buChar cha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000" dirty="0">
              <a:latin typeface="Lato" panose="020F0502020204030203" pitchFamily="34" charset="0"/>
              <a:ea typeface="Lato" panose="020F0502020204030203" pitchFamily="34" charset="0"/>
              <a:cs typeface="Lato" panose="020F0502020204030203" pitchFamily="34" charset="0"/>
            </a:endParaRPr>
          </a:p>
          <a:p>
            <a:endParaRPr lang="en-IE" sz="700" dirty="0">
              <a:latin typeface="Lato" panose="020F0502020204030203" pitchFamily="34" charset="0"/>
              <a:ea typeface="Lato" panose="020F0502020204030203" pitchFamily="34" charset="0"/>
              <a:cs typeface="Lato" panose="020F0502020204030203" pitchFamily="34" charset="0"/>
            </a:endParaRPr>
          </a:p>
          <a:p>
            <a:endParaRPr lang="en-IE"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Learning objectives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E810C466-0621-EB42-8F27-BD17B32627F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4</a:t>
            </a:r>
          </a:p>
        </p:txBody>
      </p:sp>
    </p:spTree>
    <p:extLst>
      <p:ext uri="{BB962C8B-B14F-4D97-AF65-F5344CB8AC3E}">
        <p14:creationId xmlns:p14="http://schemas.microsoft.com/office/powerpoint/2010/main" val="1511446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Nuoli: Taipunut 3">
            <a:extLst>
              <a:ext uri="{FF2B5EF4-FFF2-40B4-BE49-F238E27FC236}">
                <a16:creationId xmlns:a16="http://schemas.microsoft.com/office/drawing/2014/main" id="{6D83CDF5-2DC8-451C-859B-7B29A53221A5}"/>
              </a:ext>
            </a:extLst>
          </p:cNvPr>
          <p:cNvSpPr/>
          <p:nvPr/>
        </p:nvSpPr>
        <p:spPr>
          <a:xfrm flipV="1">
            <a:off x="1499921" y="4664616"/>
            <a:ext cx="810694" cy="1169742"/>
          </a:xfrm>
          <a:prstGeom prst="bentArrow">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solidFill>
            </a:endParaRPr>
          </a:p>
        </p:txBody>
      </p:sp>
      <p:sp>
        <p:nvSpPr>
          <p:cNvPr id="22" name="Nuoli: Taipunut 3">
            <a:extLst>
              <a:ext uri="{FF2B5EF4-FFF2-40B4-BE49-F238E27FC236}">
                <a16:creationId xmlns:a16="http://schemas.microsoft.com/office/drawing/2014/main" id="{18E8EF5C-9630-67B7-DC62-46DA26AD3499}"/>
              </a:ext>
            </a:extLst>
          </p:cNvPr>
          <p:cNvSpPr/>
          <p:nvPr/>
        </p:nvSpPr>
        <p:spPr>
          <a:xfrm flipV="1">
            <a:off x="522148" y="2625843"/>
            <a:ext cx="802897" cy="1162854"/>
          </a:xfrm>
          <a:prstGeom prst="bentArrow">
            <a:avLst/>
          </a:prstGeom>
          <a:solidFill>
            <a:srgbClr val="34C4F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solidFill>
            </a:endParaRPr>
          </a:p>
        </p:txBody>
      </p:sp>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What is special about Nature-based Solutions?</a:t>
            </a:r>
            <a:endParaRPr lang="en-GB" sz="320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5</a:t>
            </a:r>
          </a:p>
        </p:txBody>
      </p:sp>
      <p:sp>
        <p:nvSpPr>
          <p:cNvPr id="12" name="Suorakulmio: Pyöristetyt kulmat 11">
            <a:extLst>
              <a:ext uri="{FF2B5EF4-FFF2-40B4-BE49-F238E27FC236}">
                <a16:creationId xmlns:a16="http://schemas.microsoft.com/office/drawing/2014/main" id="{8C8AAFDB-62C6-E762-C5A5-2D514AB934D2}"/>
              </a:ext>
            </a:extLst>
          </p:cNvPr>
          <p:cNvSpPr/>
          <p:nvPr/>
        </p:nvSpPr>
        <p:spPr>
          <a:xfrm>
            <a:off x="1333397" y="3355367"/>
            <a:ext cx="5212124" cy="1856028"/>
          </a:xfrm>
          <a:prstGeom prst="roundRect">
            <a:avLst/>
          </a:prstGeom>
          <a:solidFill>
            <a:srgbClr val="ED7D3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rgbClr val="FFFFFF"/>
              </a:solidFill>
            </a:endParaRPr>
          </a:p>
        </p:txBody>
      </p:sp>
      <p:grpSp>
        <p:nvGrpSpPr>
          <p:cNvPr id="14" name="Group 13">
            <a:extLst>
              <a:ext uri="{FF2B5EF4-FFF2-40B4-BE49-F238E27FC236}">
                <a16:creationId xmlns:a16="http://schemas.microsoft.com/office/drawing/2014/main" id="{22D3CF17-F287-3491-2E34-FD553C9A1EDF}"/>
              </a:ext>
            </a:extLst>
          </p:cNvPr>
          <p:cNvGrpSpPr/>
          <p:nvPr/>
        </p:nvGrpSpPr>
        <p:grpSpPr>
          <a:xfrm>
            <a:off x="413494" y="1306326"/>
            <a:ext cx="5736174" cy="1845388"/>
            <a:chOff x="169101" y="1540583"/>
            <a:chExt cx="3502212" cy="2265122"/>
          </a:xfrm>
        </p:grpSpPr>
        <p:sp>
          <p:nvSpPr>
            <p:cNvPr id="15" name="Suorakulmio: Pyöristetyt kulmat 2">
              <a:extLst>
                <a:ext uri="{FF2B5EF4-FFF2-40B4-BE49-F238E27FC236}">
                  <a16:creationId xmlns:a16="http://schemas.microsoft.com/office/drawing/2014/main" id="{22BB31D3-ACCE-276F-DE0C-A6B43D04A38F}"/>
                </a:ext>
              </a:extLst>
            </p:cNvPr>
            <p:cNvSpPr/>
            <p:nvPr/>
          </p:nvSpPr>
          <p:spPr>
            <a:xfrm>
              <a:off x="169101" y="1540583"/>
              <a:ext cx="3305214" cy="2265122"/>
            </a:xfrm>
            <a:prstGeom prst="roundRect">
              <a:avLst/>
            </a:prstGeom>
            <a:solidFill>
              <a:srgbClr val="34C4F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fi-FI">
                <a:solidFill>
                  <a:srgbClr val="FFFFFF"/>
                </a:solidFill>
                <a:latin typeface="Lato"/>
                <a:ea typeface="Lato"/>
                <a:cs typeface="Lato"/>
              </a:endParaRPr>
            </a:p>
          </p:txBody>
        </p:sp>
        <p:sp>
          <p:nvSpPr>
            <p:cNvPr id="17" name="Tekstiruutu 1">
              <a:extLst>
                <a:ext uri="{FF2B5EF4-FFF2-40B4-BE49-F238E27FC236}">
                  <a16:creationId xmlns:a16="http://schemas.microsoft.com/office/drawing/2014/main" id="{0F76BD57-16BE-3549-C6E1-3D5BEE67041C}"/>
                </a:ext>
              </a:extLst>
            </p:cNvPr>
            <p:cNvSpPr txBox="1"/>
            <p:nvPr/>
          </p:nvSpPr>
          <p:spPr>
            <a:xfrm>
              <a:off x="258552" y="1633688"/>
              <a:ext cx="3412761" cy="20966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500" b="1" dirty="0">
                  <a:solidFill>
                    <a:schemeClr val="bg1"/>
                  </a:solidFill>
                  <a:latin typeface="Lato"/>
                  <a:ea typeface="Arial"/>
                  <a:cs typeface="Arial"/>
                </a:rPr>
                <a:t>Nature based solutions are:   </a:t>
              </a:r>
              <a:endParaRPr lang="en-GB" sz="1500" b="1" dirty="0">
                <a:solidFill>
                  <a:schemeClr val="bg1"/>
                </a:solidFill>
                <a:latin typeface="Lato"/>
                <a:ea typeface="Lato"/>
                <a:cs typeface="Arial"/>
              </a:endParaRPr>
            </a:p>
            <a:p>
              <a:pPr marL="285750" indent="-285750">
                <a:buFont typeface="Arial"/>
                <a:buChar char="•"/>
              </a:pPr>
              <a:r>
                <a:rPr lang="en-GB" sz="1500" dirty="0">
                  <a:solidFill>
                    <a:schemeClr val="bg1"/>
                  </a:solidFill>
                  <a:latin typeface="Lato"/>
                  <a:ea typeface="Arial"/>
                  <a:cs typeface="Arial"/>
                </a:rPr>
                <a:t>Inspired and supported by nature; </a:t>
              </a:r>
              <a:endParaRPr lang="en-GB" sz="1500" dirty="0">
                <a:solidFill>
                  <a:schemeClr val="bg1"/>
                </a:solidFill>
                <a:latin typeface="Lato"/>
                <a:ea typeface="Arial"/>
                <a:cs typeface="Calibri"/>
              </a:endParaRPr>
            </a:p>
            <a:p>
              <a:pPr marL="285750" indent="-285750">
                <a:buFont typeface="Arial"/>
                <a:buChar char="•"/>
              </a:pPr>
              <a:r>
                <a:rPr lang="en-GB" sz="1500" dirty="0">
                  <a:solidFill>
                    <a:schemeClr val="bg1"/>
                  </a:solidFill>
                  <a:latin typeface="Lato"/>
                  <a:ea typeface="Arial"/>
                  <a:cs typeface="Arial"/>
                </a:rPr>
                <a:t>Cost-effective;</a:t>
              </a:r>
              <a:endParaRPr lang="en-GB" sz="1500" dirty="0">
                <a:solidFill>
                  <a:schemeClr val="bg1"/>
                </a:solidFill>
                <a:latin typeface="Lato"/>
                <a:ea typeface="Arial"/>
                <a:cs typeface="Calibri"/>
              </a:endParaRPr>
            </a:p>
            <a:p>
              <a:pPr marL="285750" indent="-285750">
                <a:buFont typeface="Arial"/>
                <a:buChar char="•"/>
              </a:pPr>
              <a:r>
                <a:rPr lang="en-GB" sz="1500" dirty="0">
                  <a:solidFill>
                    <a:schemeClr val="bg1"/>
                  </a:solidFill>
                  <a:latin typeface="Lato"/>
                  <a:ea typeface="Arial"/>
                  <a:cs typeface="Arial"/>
                </a:rPr>
                <a:t>Provide environmental, social and economic benefits;</a:t>
              </a:r>
            </a:p>
            <a:p>
              <a:pPr marL="285750" indent="-285750">
                <a:buFont typeface="Arial"/>
                <a:buChar char="•"/>
              </a:pPr>
              <a:r>
                <a:rPr lang="en-GB" sz="1500" dirty="0">
                  <a:solidFill>
                    <a:schemeClr val="bg1"/>
                  </a:solidFill>
                  <a:latin typeface="Lato"/>
                  <a:ea typeface="Arial"/>
                  <a:cs typeface="Arial"/>
                </a:rPr>
                <a:t>Help build resilience;</a:t>
              </a:r>
              <a:endParaRPr lang="en-GB" sz="1500" dirty="0">
                <a:solidFill>
                  <a:schemeClr val="bg1"/>
                </a:solidFill>
                <a:latin typeface="Lato"/>
                <a:ea typeface="Lato"/>
                <a:cs typeface="Calibri"/>
              </a:endParaRPr>
            </a:p>
            <a:p>
              <a:pPr marL="285750" indent="-285750">
                <a:buFont typeface="Arial"/>
                <a:buChar char="•"/>
              </a:pPr>
              <a:r>
                <a:rPr lang="en-GB" sz="1500" dirty="0">
                  <a:solidFill>
                    <a:schemeClr val="bg1"/>
                  </a:solidFill>
                  <a:latin typeface="Lato"/>
                  <a:ea typeface="Arial"/>
                  <a:cs typeface="Arial"/>
                </a:rPr>
                <a:t>Through locally adapted, resource-efficient and systemic interventions. </a:t>
              </a:r>
              <a:endParaRPr lang="en-GB" sz="1500" dirty="0">
                <a:solidFill>
                  <a:schemeClr val="bg1"/>
                </a:solidFill>
                <a:latin typeface="Lato"/>
                <a:ea typeface="Lato"/>
                <a:cs typeface="Calibri"/>
              </a:endParaRPr>
            </a:p>
          </p:txBody>
        </p:sp>
      </p:grpSp>
      <p:sp>
        <p:nvSpPr>
          <p:cNvPr id="3" name="Suorakulmio: Pyöristetyt kulmat 2">
            <a:extLst>
              <a:ext uri="{FF2B5EF4-FFF2-40B4-BE49-F238E27FC236}">
                <a16:creationId xmlns:a16="http://schemas.microsoft.com/office/drawing/2014/main" id="{A57A911F-F552-4AD5-A3C1-6847E6B759DD}"/>
              </a:ext>
            </a:extLst>
          </p:cNvPr>
          <p:cNvSpPr/>
          <p:nvPr/>
        </p:nvSpPr>
        <p:spPr>
          <a:xfrm>
            <a:off x="2332560" y="5392584"/>
            <a:ext cx="4681106" cy="561598"/>
          </a:xfrm>
          <a:prstGeom prst="roundRect">
            <a:avLst/>
          </a:prstGeom>
          <a:solidFill>
            <a:srgbClr val="8DC549"/>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500" dirty="0">
                <a:solidFill>
                  <a:srgbClr val="FFFFFF"/>
                </a:solidFill>
                <a:latin typeface="Lato"/>
                <a:ea typeface="Lato"/>
                <a:cs typeface="Lato"/>
              </a:rPr>
              <a:t>A need to </a:t>
            </a:r>
            <a:r>
              <a:rPr lang="en-GB" sz="1500" u="sng" dirty="0">
                <a:solidFill>
                  <a:srgbClr val="FFFFFF"/>
                </a:solidFill>
                <a:latin typeface="Lato"/>
                <a:ea typeface="Lato"/>
                <a:cs typeface="Lato"/>
              </a:rPr>
              <a:t>collaborate</a:t>
            </a:r>
            <a:r>
              <a:rPr lang="en-GB" sz="1500" dirty="0">
                <a:solidFill>
                  <a:srgbClr val="FFFFFF"/>
                </a:solidFill>
                <a:latin typeface="Lato"/>
                <a:ea typeface="Lato"/>
                <a:cs typeface="Lato"/>
              </a:rPr>
              <a:t> with the stakeholders</a:t>
            </a:r>
          </a:p>
        </p:txBody>
      </p:sp>
      <p:pic>
        <p:nvPicPr>
          <p:cNvPr id="5" name="Picture 5" descr="Diagram&#10;&#10;Description automatically generated">
            <a:extLst>
              <a:ext uri="{FF2B5EF4-FFF2-40B4-BE49-F238E27FC236}">
                <a16:creationId xmlns:a16="http://schemas.microsoft.com/office/drawing/2014/main" id="{A4EE7B5D-5E0C-3357-54A4-9CD8F1AB9DE1}"/>
              </a:ext>
            </a:extLst>
          </p:cNvPr>
          <p:cNvPicPr>
            <a:picLocks noChangeAspect="1"/>
          </p:cNvPicPr>
          <p:nvPr/>
        </p:nvPicPr>
        <p:blipFill rotWithShape="1">
          <a:blip r:embed="rId5">
            <a:extLst>
              <a:ext uri="{28A0092B-C50C-407E-A947-70E740481C1C}">
                <a14:useLocalDpi xmlns:a14="http://schemas.microsoft.com/office/drawing/2010/main"/>
              </a:ext>
            </a:extLst>
          </a:blip>
          <a:srcRect b="-206"/>
          <a:stretch/>
        </p:blipFill>
        <p:spPr>
          <a:xfrm>
            <a:off x="7804784" y="1191655"/>
            <a:ext cx="4267740" cy="4630877"/>
          </a:xfrm>
          <a:prstGeom prst="rect">
            <a:avLst/>
          </a:prstGeom>
        </p:spPr>
      </p:pic>
      <p:sp>
        <p:nvSpPr>
          <p:cNvPr id="6" name="TextBox 5">
            <a:extLst>
              <a:ext uri="{FF2B5EF4-FFF2-40B4-BE49-F238E27FC236}">
                <a16:creationId xmlns:a16="http://schemas.microsoft.com/office/drawing/2014/main" id="{5A7E9556-34E8-DF2F-C7ED-3CED3850C718}"/>
              </a:ext>
            </a:extLst>
          </p:cNvPr>
          <p:cNvSpPr txBox="1"/>
          <p:nvPr/>
        </p:nvSpPr>
        <p:spPr>
          <a:xfrm>
            <a:off x="1432983" y="3539067"/>
            <a:ext cx="5008033"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1500" b="1" dirty="0">
                <a:solidFill>
                  <a:schemeClr val="bg1"/>
                </a:solidFill>
                <a:latin typeface="Lato"/>
                <a:ea typeface="Lato"/>
                <a:cs typeface="Calibri"/>
              </a:rPr>
              <a:t>For innovative, locally adapted and accepted solutions, </a:t>
            </a:r>
            <a:endParaRPr lang="en-US" dirty="0">
              <a:solidFill>
                <a:schemeClr val="bg1"/>
              </a:solidFill>
              <a:latin typeface="Calibri" panose="020F0502020204030204"/>
              <a:ea typeface="Lato"/>
              <a:cs typeface="Calibri"/>
            </a:endParaRPr>
          </a:p>
          <a:p>
            <a:pPr algn="just"/>
            <a:r>
              <a:rPr lang="en-US" sz="1500" b="1" dirty="0">
                <a:solidFill>
                  <a:schemeClr val="bg1"/>
                </a:solidFill>
                <a:latin typeface="Lato"/>
                <a:ea typeface="Lato"/>
                <a:cs typeface="Calibri"/>
              </a:rPr>
              <a:t>it is needed to:</a:t>
            </a:r>
            <a:r>
              <a:rPr lang="en-US" sz="1500" dirty="0">
                <a:solidFill>
                  <a:schemeClr val="bg1"/>
                </a:solidFill>
                <a:latin typeface="Lato"/>
                <a:ea typeface="Lato"/>
                <a:cs typeface="Calibri"/>
              </a:rPr>
              <a:t> </a:t>
            </a:r>
            <a:endParaRPr lang="en-US" dirty="0">
              <a:solidFill>
                <a:schemeClr val="bg1"/>
              </a:solidFill>
              <a:cs typeface="Calibri"/>
            </a:endParaRPr>
          </a:p>
          <a:p>
            <a:pPr marL="285750" indent="-285750">
              <a:buFont typeface="Arial"/>
              <a:buChar char="•"/>
            </a:pPr>
            <a:r>
              <a:rPr lang="en-US" sz="1500" dirty="0">
                <a:solidFill>
                  <a:schemeClr val="bg1"/>
                </a:solidFill>
                <a:latin typeface="Lato"/>
                <a:ea typeface="Lato"/>
                <a:cs typeface="Calibri"/>
              </a:rPr>
              <a:t>Understand local environmental/natural processes;</a:t>
            </a:r>
          </a:p>
          <a:p>
            <a:pPr marL="285750" indent="-285750">
              <a:buFont typeface="Arial"/>
              <a:buChar char="•"/>
            </a:pPr>
            <a:r>
              <a:rPr lang="en-US" sz="1500" dirty="0">
                <a:solidFill>
                  <a:schemeClr val="bg1"/>
                </a:solidFill>
                <a:latin typeface="Lato"/>
                <a:ea typeface="Lato"/>
                <a:cs typeface="Calibri"/>
              </a:rPr>
              <a:t>Understand people's relation to their environment/ place and motivation to make a change; </a:t>
            </a:r>
          </a:p>
          <a:p>
            <a:pPr marL="285750" indent="-285750">
              <a:buFont typeface="Arial"/>
              <a:buChar char="•"/>
            </a:pPr>
            <a:r>
              <a:rPr lang="en-US" sz="1500" dirty="0">
                <a:solidFill>
                  <a:schemeClr val="bg1"/>
                </a:solidFill>
                <a:latin typeface="Lato"/>
                <a:ea typeface="Lato"/>
                <a:cs typeface="Calibri"/>
              </a:rPr>
              <a:t>Have access to land. </a:t>
            </a:r>
            <a:endParaRPr lang="en-US" dirty="0">
              <a:solidFill>
                <a:schemeClr val="bg1"/>
              </a:solidFill>
            </a:endParaRPr>
          </a:p>
        </p:txBody>
      </p:sp>
      <p:sp>
        <p:nvSpPr>
          <p:cNvPr id="4" name="TextBox 3">
            <a:extLst>
              <a:ext uri="{FF2B5EF4-FFF2-40B4-BE49-F238E27FC236}">
                <a16:creationId xmlns:a16="http://schemas.microsoft.com/office/drawing/2014/main" id="{947A37A8-B21A-49BB-DBE4-1AF4A7CA6F04}"/>
              </a:ext>
            </a:extLst>
          </p:cNvPr>
          <p:cNvSpPr txBox="1"/>
          <p:nvPr/>
        </p:nvSpPr>
        <p:spPr>
          <a:xfrm>
            <a:off x="8762460" y="5908792"/>
            <a:ext cx="4267740" cy="307777"/>
          </a:xfrm>
          <a:prstGeom prst="rect">
            <a:avLst/>
          </a:prstGeom>
          <a:noFill/>
        </p:spPr>
        <p:txBody>
          <a:bodyPr wrap="square" rtlCol="0">
            <a:spAutoFit/>
          </a:bodyPr>
          <a:lstStyle/>
          <a:p>
            <a:r>
              <a:rPr lang="en-US" sz="1400" dirty="0">
                <a:latin typeface="Lato" panose="020F0502020204030203" pitchFamily="34" charset="0"/>
                <a:ea typeface="Lato" panose="020F0502020204030203" pitchFamily="34" charset="0"/>
                <a:cs typeface="Lato" panose="020F0502020204030203" pitchFamily="34" charset="0"/>
              </a:rPr>
              <a:t>Sources: </a:t>
            </a:r>
            <a:r>
              <a:rPr lang="en-US" sz="1400" dirty="0">
                <a:latin typeface="Lato" panose="020F0502020204030203" pitchFamily="34" charset="0"/>
                <a:ea typeface="Lato" panose="020F0502020204030203" pitchFamily="34" charset="0"/>
                <a:cs typeface="Lato" panose="020F0502020204030203" pitchFamily="34" charset="0"/>
                <a:hlinkClick r:id="rId6"/>
              </a:rPr>
              <a:t>Faivre et al. (2017)</a:t>
            </a:r>
            <a:r>
              <a:rPr lang="en-US" sz="1400" dirty="0">
                <a:latin typeface="Lato" panose="020F0502020204030203" pitchFamily="34" charset="0"/>
                <a:ea typeface="Lato" panose="020F0502020204030203" pitchFamily="34" charset="0"/>
                <a:cs typeface="Lato" panose="020F0502020204030203" pitchFamily="34" charset="0"/>
              </a:rPr>
              <a:t>, </a:t>
            </a:r>
            <a:r>
              <a:rPr lang="en-US" sz="1400" dirty="0">
                <a:latin typeface="Lato" panose="020F0502020204030203" pitchFamily="34" charset="0"/>
                <a:ea typeface="Lato" panose="020F0502020204030203" pitchFamily="34" charset="0"/>
                <a:cs typeface="Lato" panose="020F0502020204030203" pitchFamily="34" charset="0"/>
                <a:hlinkClick r:id="rId7"/>
              </a:rPr>
              <a:t>IUCN (2020)</a:t>
            </a:r>
            <a:endParaRPr lang="en-US" sz="14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67854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12"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What is co-creation?</a:t>
            </a:r>
            <a:endParaRPr lang="en-GB" sz="320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6</a:t>
            </a:r>
          </a:p>
        </p:txBody>
      </p:sp>
      <p:pic>
        <p:nvPicPr>
          <p:cNvPr id="4" name="Kuva 3">
            <a:extLst>
              <a:ext uri="{FF2B5EF4-FFF2-40B4-BE49-F238E27FC236}">
                <a16:creationId xmlns:a16="http://schemas.microsoft.com/office/drawing/2014/main" id="{C8CD7F18-9565-406D-85D3-789B3EF12363}"/>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170238" y="1082840"/>
            <a:ext cx="5251020" cy="4850095"/>
          </a:xfrm>
          <a:prstGeom prst="rect">
            <a:avLst/>
          </a:prstGeom>
        </p:spPr>
      </p:pic>
      <p:sp>
        <p:nvSpPr>
          <p:cNvPr id="3" name="Rectangle 2">
            <a:hlinkClick r:id="rId6"/>
            <a:extLst>
              <a:ext uri="{FF2B5EF4-FFF2-40B4-BE49-F238E27FC236}">
                <a16:creationId xmlns:a16="http://schemas.microsoft.com/office/drawing/2014/main" id="{40460C85-CC11-496C-9000-1FB4201667BB}"/>
              </a:ext>
            </a:extLst>
          </p:cNvPr>
          <p:cNvSpPr/>
          <p:nvPr/>
        </p:nvSpPr>
        <p:spPr>
          <a:xfrm>
            <a:off x="9776633" y="5971862"/>
            <a:ext cx="2425664" cy="276999"/>
          </a:xfrm>
          <a:prstGeom prst="rect">
            <a:avLst/>
          </a:prstGeom>
        </p:spPr>
        <p:txBody>
          <a:bodyPr wrap="none">
            <a:spAutoFit/>
          </a:bodyPr>
          <a:lstStyle/>
          <a:p>
            <a:r>
              <a:rPr lang="en-US" sz="12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Source: </a:t>
            </a:r>
            <a:r>
              <a:rPr lang="en-US" sz="12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hlinkClick r:id="rId7"/>
              </a:rPr>
              <a:t>Hakkarainen et al. (2022)</a:t>
            </a:r>
            <a:endParaRPr lang="en-GB" sz="1200" i="1"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638EC709-8AA7-B98B-1080-605E4125FF72}"/>
              </a:ext>
            </a:extLst>
          </p:cNvPr>
          <p:cNvSpPr txBox="1"/>
          <p:nvPr/>
        </p:nvSpPr>
        <p:spPr>
          <a:xfrm>
            <a:off x="481597" y="1714786"/>
            <a:ext cx="5467987" cy="2473498"/>
          </a:xfrm>
          <a:prstGeom prst="rect">
            <a:avLst/>
          </a:prstGeom>
          <a:noFill/>
        </p:spPr>
        <p:txBody>
          <a:bodyPr wrap="square" lIns="91440" tIns="45720" rIns="91440" bIns="45720" rtlCol="0" anchor="t">
            <a:spAutoFit/>
          </a:bodyPr>
          <a:lstStyle/>
          <a:p>
            <a:pPr>
              <a:lnSpc>
                <a:spcPct val="150000"/>
              </a:lnSpc>
            </a:pPr>
            <a:endParaRPr lang="en-IE" sz="7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US" sz="1400" dirty="0">
                <a:latin typeface="Lato"/>
                <a:ea typeface="+mn-lt"/>
                <a:cs typeface="+mn-lt"/>
              </a:rPr>
              <a:t>Co-creation is “a </a:t>
            </a:r>
            <a:r>
              <a:rPr lang="en-US" sz="1400" b="1" dirty="0">
                <a:latin typeface="Lato"/>
                <a:ea typeface="+mn-lt"/>
                <a:cs typeface="+mn-lt"/>
              </a:rPr>
              <a:t>process</a:t>
            </a:r>
            <a:r>
              <a:rPr lang="en-US" sz="1400" dirty="0">
                <a:latin typeface="Lato"/>
                <a:ea typeface="+mn-lt"/>
                <a:cs typeface="+mn-lt"/>
              </a:rPr>
              <a:t> where a group of actors (i.e., </a:t>
            </a:r>
            <a:r>
              <a:rPr lang="en-US" sz="1400" b="1" dirty="0">
                <a:latin typeface="Lato"/>
                <a:ea typeface="+mn-lt"/>
                <a:cs typeface="+mn-lt"/>
              </a:rPr>
              <a:t>stakeholders</a:t>
            </a:r>
            <a:r>
              <a:rPr lang="en-US" sz="1400" dirty="0">
                <a:latin typeface="Lato"/>
                <a:ea typeface="+mn-lt"/>
                <a:cs typeface="+mn-lt"/>
              </a:rPr>
              <a:t>) engage in developing shared understandings and novel ideas of how to intervene in social-ecological systems”.</a:t>
            </a:r>
          </a:p>
          <a:p>
            <a:pPr marL="285750" indent="-285750">
              <a:lnSpc>
                <a:spcPct val="150000"/>
              </a:lnSpc>
              <a:buClr>
                <a:srgbClr val="00A7E2"/>
              </a:buClr>
              <a:buFont typeface="Arial,Sans-Serif"/>
              <a:buChar char="•"/>
            </a:pPr>
            <a:endParaRPr lang="en-US" sz="1400" dirty="0">
              <a:latin typeface="Lato"/>
              <a:ea typeface="+mn-lt"/>
              <a:cs typeface="+mn-lt"/>
            </a:endParaRPr>
          </a:p>
          <a:p>
            <a:pPr marL="285750" indent="-285750">
              <a:lnSpc>
                <a:spcPct val="150000"/>
              </a:lnSpc>
              <a:buClr>
                <a:srgbClr val="00A7E2"/>
              </a:buClr>
              <a:buFont typeface="Arial,Sans-Serif"/>
              <a:buChar char="•"/>
            </a:pPr>
            <a:r>
              <a:rPr lang="en-IE" sz="1400" dirty="0">
                <a:latin typeface="Lato"/>
                <a:ea typeface="+mn-lt"/>
                <a:cs typeface="+mn-lt"/>
              </a:rPr>
              <a:t>It is an umbrella term for different, and interlinked concepts such as co-design, co-production, co-learning and adaptive co-management.</a:t>
            </a:r>
            <a:endParaRPr lang="en-US" sz="1400" dirty="0">
              <a:latin typeface="Lato"/>
              <a:ea typeface="+mn-lt"/>
              <a:cs typeface="+mn-lt"/>
            </a:endParaRPr>
          </a:p>
        </p:txBody>
      </p:sp>
      <p:sp>
        <p:nvSpPr>
          <p:cNvPr id="12" name="TextBox 1">
            <a:extLst>
              <a:ext uri="{FF2B5EF4-FFF2-40B4-BE49-F238E27FC236}">
                <a16:creationId xmlns:a16="http://schemas.microsoft.com/office/drawing/2014/main" id="{DADB62E3-67EA-FDAB-4EB9-004A60C1D81F}"/>
              </a:ext>
            </a:extLst>
          </p:cNvPr>
          <p:cNvSpPr txBox="1"/>
          <p:nvPr/>
        </p:nvSpPr>
        <p:spPr>
          <a:xfrm>
            <a:off x="851958" y="1465792"/>
            <a:ext cx="3683000" cy="30777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buFont typeface="Arial"/>
              <a:buChar char="•"/>
            </a:pPr>
            <a:endParaRPr lang="en-US" sz="1400">
              <a:cs typeface="Calibri"/>
            </a:endParaRPr>
          </a:p>
        </p:txBody>
      </p:sp>
      <p:sp>
        <p:nvSpPr>
          <p:cNvPr id="11" name="TextBox 10">
            <a:extLst>
              <a:ext uri="{FF2B5EF4-FFF2-40B4-BE49-F238E27FC236}">
                <a16:creationId xmlns:a16="http://schemas.microsoft.com/office/drawing/2014/main" id="{CAB1A413-8564-301E-A37E-412A1B100FB0}"/>
              </a:ext>
            </a:extLst>
          </p:cNvPr>
          <p:cNvSpPr txBox="1"/>
          <p:nvPr/>
        </p:nvSpPr>
        <p:spPr>
          <a:xfrm>
            <a:off x="481597" y="4286535"/>
            <a:ext cx="5287012" cy="2808461"/>
          </a:xfrm>
          <a:prstGeom prst="rect">
            <a:avLst/>
          </a:prstGeom>
          <a:noFill/>
        </p:spPr>
        <p:txBody>
          <a:bodyPr wrap="square" lIns="91440" tIns="45720" rIns="91440" bIns="45720" rtlCol="0" anchor="t">
            <a:spAutoFit/>
          </a:bodyPr>
          <a:lstStyle/>
          <a:p>
            <a:pPr>
              <a:lnSpc>
                <a:spcPct val="150000"/>
              </a:lnSpc>
            </a:pPr>
            <a:endParaRPr lang="en-IE" sz="7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a:ea typeface="Lato"/>
                <a:cs typeface="Lato"/>
              </a:rPr>
              <a:t>It refers to transdisciplinary </a:t>
            </a:r>
            <a:r>
              <a:rPr lang="en-IE" sz="1400" b="1" dirty="0">
                <a:latin typeface="Lato"/>
                <a:ea typeface="Lato"/>
                <a:cs typeface="Lato"/>
              </a:rPr>
              <a:t>collaboration</a:t>
            </a:r>
            <a:r>
              <a:rPr lang="en-IE" sz="1400" dirty="0">
                <a:latin typeface="Lato"/>
                <a:ea typeface="Lato"/>
                <a:cs typeface="Lato"/>
              </a:rPr>
              <a:t> for producing new types of knowledge, leading for innovation, learning and societal change.</a:t>
            </a:r>
          </a:p>
          <a:p>
            <a:pPr marL="285750" indent="-285750">
              <a:lnSpc>
                <a:spcPct val="150000"/>
              </a:lnSpc>
              <a:buClr>
                <a:srgbClr val="00A7E2"/>
              </a:buClr>
              <a:buFont typeface="Arial,Sans-Serif"/>
              <a:buChar cha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000" dirty="0">
              <a:latin typeface="Lato" panose="020F0502020204030203" pitchFamily="34" charset="0"/>
              <a:ea typeface="Lato" panose="020F0502020204030203" pitchFamily="34" charset="0"/>
              <a:cs typeface="Lato" panose="020F0502020204030203" pitchFamily="34" charset="0"/>
            </a:endParaRPr>
          </a:p>
          <a:p>
            <a:endParaRPr lang="en-IE" sz="700" dirty="0">
              <a:latin typeface="Lato" panose="020F0502020204030203" pitchFamily="34" charset="0"/>
              <a:ea typeface="Lato" panose="020F0502020204030203" pitchFamily="34" charset="0"/>
              <a:cs typeface="Lato" panose="020F0502020204030203" pitchFamily="34" charset="0"/>
            </a:endParaRPr>
          </a:p>
          <a:p>
            <a:endParaRPr lang="en-IE"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9541839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Characteristics of co-creation approaches</a:t>
            </a:r>
            <a:endParaRPr lang="en-GB" sz="320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7</a:t>
            </a:r>
          </a:p>
        </p:txBody>
      </p:sp>
      <p:sp>
        <p:nvSpPr>
          <p:cNvPr id="26" name="Oval 25">
            <a:extLst>
              <a:ext uri="{FF2B5EF4-FFF2-40B4-BE49-F238E27FC236}">
                <a16:creationId xmlns:a16="http://schemas.microsoft.com/office/drawing/2014/main" id="{EE70A51B-00E8-2CB6-D4E5-7F1110F57D8C}"/>
              </a:ext>
            </a:extLst>
          </p:cNvPr>
          <p:cNvSpPr/>
          <p:nvPr/>
        </p:nvSpPr>
        <p:spPr>
          <a:xfrm>
            <a:off x="5210175" y="5009091"/>
            <a:ext cx="1915582" cy="11324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latin typeface="Lato"/>
                <a:ea typeface="Lato"/>
                <a:cs typeface="Calibri"/>
              </a:rPr>
              <a:t>Participative</a:t>
            </a:r>
          </a:p>
        </p:txBody>
      </p:sp>
      <p:sp>
        <p:nvSpPr>
          <p:cNvPr id="27" name="Oval 26">
            <a:extLst>
              <a:ext uri="{FF2B5EF4-FFF2-40B4-BE49-F238E27FC236}">
                <a16:creationId xmlns:a16="http://schemas.microsoft.com/office/drawing/2014/main" id="{3030E767-EC77-619E-7664-6D5A387A4E8C}"/>
              </a:ext>
            </a:extLst>
          </p:cNvPr>
          <p:cNvSpPr/>
          <p:nvPr/>
        </p:nvSpPr>
        <p:spPr>
          <a:xfrm>
            <a:off x="2627841" y="4649256"/>
            <a:ext cx="1915582" cy="1132416"/>
          </a:xfrm>
          <a:prstGeom prst="ellipse">
            <a:avLst/>
          </a:prstGeom>
          <a:solidFill>
            <a:srgbClr val="8DC54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latin typeface="Lato"/>
                <a:ea typeface="Lato"/>
                <a:cs typeface="Calibri"/>
              </a:rPr>
              <a:t>Inclusive</a:t>
            </a:r>
            <a:endParaRPr lang="en-US" sz="1600">
              <a:latin typeface="Lato"/>
              <a:ea typeface="Lato"/>
              <a:cs typeface="Lato"/>
            </a:endParaRPr>
          </a:p>
        </p:txBody>
      </p:sp>
      <p:sp>
        <p:nvSpPr>
          <p:cNvPr id="28" name="Oval 27">
            <a:extLst>
              <a:ext uri="{FF2B5EF4-FFF2-40B4-BE49-F238E27FC236}">
                <a16:creationId xmlns:a16="http://schemas.microsoft.com/office/drawing/2014/main" id="{285DAF80-E17A-FB2C-586F-C0E705274F02}"/>
              </a:ext>
            </a:extLst>
          </p:cNvPr>
          <p:cNvSpPr/>
          <p:nvPr/>
        </p:nvSpPr>
        <p:spPr>
          <a:xfrm>
            <a:off x="2352673" y="3199338"/>
            <a:ext cx="1915582" cy="11324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latin typeface="Lato"/>
                <a:ea typeface="Lato"/>
                <a:cs typeface="Calibri"/>
              </a:rPr>
              <a:t>Resource demanding</a:t>
            </a:r>
            <a:endParaRPr lang="en-US" sz="1600">
              <a:latin typeface="Lato"/>
              <a:ea typeface="Lato"/>
              <a:cs typeface="Lato"/>
            </a:endParaRPr>
          </a:p>
        </p:txBody>
      </p:sp>
      <p:sp>
        <p:nvSpPr>
          <p:cNvPr id="29" name="Oval 28">
            <a:extLst>
              <a:ext uri="{FF2B5EF4-FFF2-40B4-BE49-F238E27FC236}">
                <a16:creationId xmlns:a16="http://schemas.microsoft.com/office/drawing/2014/main" id="{1D530DC0-F704-E713-FCCC-33DB1E40041C}"/>
              </a:ext>
            </a:extLst>
          </p:cNvPr>
          <p:cNvSpPr/>
          <p:nvPr/>
        </p:nvSpPr>
        <p:spPr>
          <a:xfrm>
            <a:off x="8025339" y="3199337"/>
            <a:ext cx="1915582" cy="11324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latin typeface="Lato"/>
                <a:ea typeface="Lato"/>
                <a:cs typeface="Calibri"/>
              </a:rPr>
              <a:t>Creative &amp; iterative</a:t>
            </a:r>
          </a:p>
        </p:txBody>
      </p:sp>
      <p:sp>
        <p:nvSpPr>
          <p:cNvPr id="30" name="Oval 29">
            <a:extLst>
              <a:ext uri="{FF2B5EF4-FFF2-40B4-BE49-F238E27FC236}">
                <a16:creationId xmlns:a16="http://schemas.microsoft.com/office/drawing/2014/main" id="{CAF656F2-A6EE-FC8E-C861-6C403DECF911}"/>
              </a:ext>
            </a:extLst>
          </p:cNvPr>
          <p:cNvSpPr/>
          <p:nvPr/>
        </p:nvSpPr>
        <p:spPr>
          <a:xfrm>
            <a:off x="2627838" y="1643587"/>
            <a:ext cx="1915582" cy="1132416"/>
          </a:xfrm>
          <a:prstGeom prst="ellipse">
            <a:avLst/>
          </a:prstGeom>
          <a:solidFill>
            <a:srgbClr val="8DC54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latin typeface="Lato"/>
                <a:ea typeface="Lato"/>
                <a:cs typeface="Calibri"/>
              </a:rPr>
              <a:t>Change oriented</a:t>
            </a:r>
          </a:p>
        </p:txBody>
      </p:sp>
      <p:sp>
        <p:nvSpPr>
          <p:cNvPr id="31" name="Oval 30">
            <a:extLst>
              <a:ext uri="{FF2B5EF4-FFF2-40B4-BE49-F238E27FC236}">
                <a16:creationId xmlns:a16="http://schemas.microsoft.com/office/drawing/2014/main" id="{A9CC854B-B0D3-019F-4069-0A8693EE3242}"/>
              </a:ext>
            </a:extLst>
          </p:cNvPr>
          <p:cNvSpPr/>
          <p:nvPr/>
        </p:nvSpPr>
        <p:spPr>
          <a:xfrm>
            <a:off x="7591421" y="1717669"/>
            <a:ext cx="1915582" cy="1132416"/>
          </a:xfrm>
          <a:prstGeom prst="ellipse">
            <a:avLst/>
          </a:prstGeom>
          <a:solidFill>
            <a:srgbClr val="8DC54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latin typeface="Lato"/>
                <a:ea typeface="Lato"/>
                <a:cs typeface="Calibri"/>
              </a:rPr>
              <a:t>Outcome focused</a:t>
            </a:r>
          </a:p>
        </p:txBody>
      </p:sp>
      <p:sp>
        <p:nvSpPr>
          <p:cNvPr id="32" name="Oval 31">
            <a:extLst>
              <a:ext uri="{FF2B5EF4-FFF2-40B4-BE49-F238E27FC236}">
                <a16:creationId xmlns:a16="http://schemas.microsoft.com/office/drawing/2014/main" id="{BB8144D9-A05E-4059-9BDE-11C3B3E76469}"/>
              </a:ext>
            </a:extLst>
          </p:cNvPr>
          <p:cNvSpPr/>
          <p:nvPr/>
        </p:nvSpPr>
        <p:spPr>
          <a:xfrm>
            <a:off x="5136088" y="1146170"/>
            <a:ext cx="1915582" cy="11324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latin typeface="Lato"/>
                <a:ea typeface="Lato"/>
                <a:cs typeface="Calibri"/>
              </a:rPr>
              <a:t>Place-based</a:t>
            </a:r>
            <a:endParaRPr lang="en-US" sz="1600">
              <a:latin typeface="Lato"/>
              <a:ea typeface="Lato"/>
              <a:cs typeface="Lato"/>
            </a:endParaRPr>
          </a:p>
        </p:txBody>
      </p:sp>
      <p:sp>
        <p:nvSpPr>
          <p:cNvPr id="34" name="Oval 33">
            <a:extLst>
              <a:ext uri="{FF2B5EF4-FFF2-40B4-BE49-F238E27FC236}">
                <a16:creationId xmlns:a16="http://schemas.microsoft.com/office/drawing/2014/main" id="{E05EEF60-D3A4-04A7-20E4-6DFDF089EB6D}"/>
              </a:ext>
            </a:extLst>
          </p:cNvPr>
          <p:cNvSpPr/>
          <p:nvPr/>
        </p:nvSpPr>
        <p:spPr>
          <a:xfrm>
            <a:off x="7591425" y="4649257"/>
            <a:ext cx="1915582" cy="1132416"/>
          </a:xfrm>
          <a:prstGeom prst="ellipse">
            <a:avLst/>
          </a:prstGeom>
          <a:solidFill>
            <a:srgbClr val="8DC54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a:latin typeface="Lato"/>
                <a:ea typeface="Lato"/>
                <a:cs typeface="Calibri"/>
              </a:rPr>
              <a:t>Reflexive</a:t>
            </a:r>
          </a:p>
        </p:txBody>
      </p:sp>
      <p:cxnSp>
        <p:nvCxnSpPr>
          <p:cNvPr id="87" name="Straight Arrow Connector 86">
            <a:extLst>
              <a:ext uri="{FF2B5EF4-FFF2-40B4-BE49-F238E27FC236}">
                <a16:creationId xmlns:a16="http://schemas.microsoft.com/office/drawing/2014/main" id="{0F2ABD16-F6EC-3E8A-EB19-9C2FBFF374F4}"/>
              </a:ext>
            </a:extLst>
          </p:cNvPr>
          <p:cNvCxnSpPr/>
          <p:nvPr/>
        </p:nvCxnSpPr>
        <p:spPr>
          <a:xfrm>
            <a:off x="4337050" y="2527300"/>
            <a:ext cx="3602566" cy="2258483"/>
          </a:xfrm>
          <a:prstGeom prst="straightConnector1">
            <a:avLst/>
          </a:prstGeom>
          <a:ln>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0B876D6A-CB50-68B1-8ED2-6D71A6BD8CB6}"/>
              </a:ext>
            </a:extLst>
          </p:cNvPr>
          <p:cNvCxnSpPr>
            <a:cxnSpLocks/>
          </p:cNvCxnSpPr>
          <p:nvPr/>
        </p:nvCxnSpPr>
        <p:spPr>
          <a:xfrm flipV="1">
            <a:off x="4379383" y="2542116"/>
            <a:ext cx="3316816" cy="2377016"/>
          </a:xfrm>
          <a:prstGeom prst="straightConnector1">
            <a:avLst/>
          </a:prstGeom>
          <a:ln>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ABD014D5-1F56-B951-F87D-FE2E0590EB14}"/>
              </a:ext>
            </a:extLst>
          </p:cNvPr>
          <p:cNvCxnSpPr>
            <a:cxnSpLocks/>
          </p:cNvCxnSpPr>
          <p:nvPr/>
        </p:nvCxnSpPr>
        <p:spPr>
          <a:xfrm>
            <a:off x="4273549" y="3786714"/>
            <a:ext cx="3750733" cy="4235"/>
          </a:xfrm>
          <a:prstGeom prst="straightConnector1">
            <a:avLst/>
          </a:prstGeom>
          <a:ln>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F45497BB-1328-B907-53BF-D9E0150E7A3F}"/>
              </a:ext>
            </a:extLst>
          </p:cNvPr>
          <p:cNvCxnSpPr>
            <a:cxnSpLocks/>
          </p:cNvCxnSpPr>
          <p:nvPr/>
        </p:nvCxnSpPr>
        <p:spPr>
          <a:xfrm flipH="1" flipV="1">
            <a:off x="6119282" y="2266948"/>
            <a:ext cx="38099" cy="273684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94" name="Group 93">
            <a:extLst>
              <a:ext uri="{FF2B5EF4-FFF2-40B4-BE49-F238E27FC236}">
                <a16:creationId xmlns:a16="http://schemas.microsoft.com/office/drawing/2014/main" id="{40A05722-8366-3483-0EFE-1E529725B364}"/>
              </a:ext>
            </a:extLst>
          </p:cNvPr>
          <p:cNvGrpSpPr/>
          <p:nvPr/>
        </p:nvGrpSpPr>
        <p:grpSpPr>
          <a:xfrm>
            <a:off x="4353981" y="2283882"/>
            <a:ext cx="3627967" cy="2450043"/>
            <a:chOff x="4353981" y="2283882"/>
            <a:chExt cx="3627967" cy="2450043"/>
          </a:xfrm>
        </p:grpSpPr>
        <p:sp>
          <p:nvSpPr>
            <p:cNvPr id="93" name="Rectangle: Rounded Corners 92">
              <a:extLst>
                <a:ext uri="{FF2B5EF4-FFF2-40B4-BE49-F238E27FC236}">
                  <a16:creationId xmlns:a16="http://schemas.microsoft.com/office/drawing/2014/main" id="{1C455AF5-9AAD-065E-F5D3-565F55C8995E}"/>
                </a:ext>
              </a:extLst>
            </p:cNvPr>
            <p:cNvSpPr/>
            <p:nvPr/>
          </p:nvSpPr>
          <p:spPr>
            <a:xfrm>
              <a:off x="5029200" y="2695575"/>
              <a:ext cx="2324100" cy="2038350"/>
            </a:xfrm>
            <a:prstGeom prst="roundRect">
              <a:avLst/>
            </a:prstGeom>
            <a:solidFill>
              <a:srgbClr val="FF84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latin typeface="Lato"/>
                <a:ea typeface="Lato"/>
                <a:cs typeface="Calibri"/>
              </a:endParaRPr>
            </a:p>
          </p:txBody>
        </p:sp>
        <p:pic>
          <p:nvPicPr>
            <p:cNvPr id="92" name="Picture 92">
              <a:extLst>
                <a:ext uri="{FF2B5EF4-FFF2-40B4-BE49-F238E27FC236}">
                  <a16:creationId xmlns:a16="http://schemas.microsoft.com/office/drawing/2014/main" id="{D9314AE1-BBEC-B741-5B03-9B8A42AFB04A}"/>
                </a:ext>
              </a:extLst>
            </p:cNvPr>
            <p:cNvPicPr>
              <a:picLocks noChangeAspect="1"/>
            </p:cNvPicPr>
            <p:nvPr/>
          </p:nvPicPr>
          <p:blipFill rotWithShape="1">
            <a:blip r:embed="rId5">
              <a:extLst>
                <a:ext uri="{28A0092B-C50C-407E-A947-70E740481C1C}">
                  <a14:useLocalDpi xmlns:a14="http://schemas.microsoft.com/office/drawing/2010/main"/>
                </a:ext>
              </a:extLst>
            </a:blip>
            <a:srcRect b="-734"/>
            <a:stretch/>
          </p:blipFill>
          <p:spPr>
            <a:xfrm>
              <a:off x="5140325" y="3196163"/>
              <a:ext cx="2133063" cy="1442258"/>
            </a:xfrm>
            <a:prstGeom prst="roundRect">
              <a:avLst/>
            </a:prstGeom>
          </p:spPr>
        </p:pic>
        <p:sp>
          <p:nvSpPr>
            <p:cNvPr id="24" name="Oval 23">
              <a:extLst>
                <a:ext uri="{FF2B5EF4-FFF2-40B4-BE49-F238E27FC236}">
                  <a16:creationId xmlns:a16="http://schemas.microsoft.com/office/drawing/2014/main" id="{6EA8A035-01A7-2C66-BB62-0CAA328E628A}"/>
                </a:ext>
              </a:extLst>
            </p:cNvPr>
            <p:cNvSpPr/>
            <p:nvPr/>
          </p:nvSpPr>
          <p:spPr>
            <a:xfrm>
              <a:off x="4353981" y="2283882"/>
              <a:ext cx="3627967" cy="137583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b="1" u="sng">
                  <a:ea typeface="+mn-lt"/>
                  <a:cs typeface="+mn-lt"/>
                </a:rPr>
                <a:t>Co-creation approaches</a:t>
              </a:r>
              <a:endParaRPr lang="en-US" u="sng">
                <a:ea typeface="+mn-lt"/>
                <a:cs typeface="+mn-lt"/>
              </a:endParaRPr>
            </a:p>
          </p:txBody>
        </p:sp>
      </p:grpSp>
      <p:sp>
        <p:nvSpPr>
          <p:cNvPr id="95" name="TextBox 94">
            <a:extLst>
              <a:ext uri="{FF2B5EF4-FFF2-40B4-BE49-F238E27FC236}">
                <a16:creationId xmlns:a16="http://schemas.microsoft.com/office/drawing/2014/main" id="{488DA006-2651-6F14-8C25-D9E7FCE59674}"/>
              </a:ext>
            </a:extLst>
          </p:cNvPr>
          <p:cNvSpPr txBox="1"/>
          <p:nvPr/>
        </p:nvSpPr>
        <p:spPr>
          <a:xfrm>
            <a:off x="10519192" y="5941084"/>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i="1">
                <a:latin typeface="Lato"/>
              </a:rPr>
              <a:t>Source: </a:t>
            </a:r>
            <a:r>
              <a:rPr lang="en-US" sz="1400" i="1">
                <a:solidFill>
                  <a:srgbClr val="0563C1"/>
                </a:solidFill>
                <a:latin typeface="Lato"/>
                <a:cs typeface="Segoe UI"/>
              </a:rPr>
              <a:t>Soini </a:t>
            </a:r>
            <a:r>
              <a:rPr lang="en-US" sz="1400" i="1">
                <a:solidFill>
                  <a:srgbClr val="0563C1"/>
                </a:solidFill>
                <a:latin typeface="Lato"/>
                <a:cs typeface="Segoe UI"/>
                <a:hlinkClick r:id="rId6"/>
              </a:rPr>
              <a:t>(2020</a:t>
            </a:r>
            <a:r>
              <a:rPr lang="en-US" sz="1400" i="1">
                <a:solidFill>
                  <a:srgbClr val="0563C1"/>
                </a:solidFill>
                <a:latin typeface="Lato"/>
                <a:cs typeface="Segoe UI"/>
                <a:hlinkClick r:id="rId6">
                  <a:extLst>
                    <a:ext uri="{A12FA001-AC4F-418D-AE19-62706E023703}">
                      <ahyp:hlinkClr xmlns:ahyp="http://schemas.microsoft.com/office/drawing/2018/hyperlinkcolor" val="tx"/>
                    </a:ext>
                  </a:extLst>
                </a:hlinkClick>
              </a:rPr>
              <a:t>)</a:t>
            </a:r>
            <a:r>
              <a:rPr lang="en-US" sz="1400">
                <a:latin typeface="Lato"/>
                <a:ea typeface="Lato"/>
                <a:cs typeface="Lato"/>
              </a:rPr>
              <a:t>​</a:t>
            </a:r>
            <a:endParaRPr lang="en-US" sz="1400"/>
          </a:p>
        </p:txBody>
      </p:sp>
    </p:spTree>
    <p:extLst>
      <p:ext uri="{BB962C8B-B14F-4D97-AF65-F5344CB8AC3E}">
        <p14:creationId xmlns:p14="http://schemas.microsoft.com/office/powerpoint/2010/main" val="2949715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Co-creation approaches &amp; Sustainability </a:t>
            </a: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8</a:t>
            </a:r>
          </a:p>
        </p:txBody>
      </p:sp>
      <p:sp>
        <p:nvSpPr>
          <p:cNvPr id="22" name="TextBox 21">
            <a:extLst>
              <a:ext uri="{FF2B5EF4-FFF2-40B4-BE49-F238E27FC236}">
                <a16:creationId xmlns:a16="http://schemas.microsoft.com/office/drawing/2014/main" id="{C75E202D-C2B9-2CFA-F6A6-A85A79934C3F}"/>
              </a:ext>
            </a:extLst>
          </p:cNvPr>
          <p:cNvSpPr txBox="1"/>
          <p:nvPr/>
        </p:nvSpPr>
        <p:spPr>
          <a:xfrm>
            <a:off x="481597" y="1714786"/>
            <a:ext cx="4382137" cy="857671"/>
          </a:xfrm>
          <a:prstGeom prst="rect">
            <a:avLst/>
          </a:prstGeom>
          <a:noFill/>
        </p:spPr>
        <p:txBody>
          <a:bodyPr wrap="square" lIns="91440" tIns="45720" rIns="91440" bIns="45720" rtlCol="0" anchor="t">
            <a:spAutoFit/>
          </a:bodyPr>
          <a:lstStyle/>
          <a:p>
            <a:pPr>
              <a:lnSpc>
                <a:spcPct val="150000"/>
              </a:lnSpc>
            </a:pPr>
            <a:endParaRPr lang="en-IE" sz="70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US" sz="1400">
              <a:solidFill>
                <a:srgbClr val="FF0000"/>
              </a:solidFill>
              <a:latin typeface="Lato"/>
              <a:ea typeface="+mn-lt"/>
              <a:cs typeface="+mn-lt"/>
            </a:endParaRPr>
          </a:p>
          <a:p>
            <a:pPr>
              <a:lnSpc>
                <a:spcPct val="150000"/>
              </a:lnSpc>
              <a:buClr>
                <a:srgbClr val="00A7E2"/>
              </a:buClr>
            </a:pPr>
            <a:endParaRPr lang="en-IE" sz="1400">
              <a:latin typeface="Lato"/>
              <a:ea typeface="+mn-lt"/>
              <a:cs typeface="+mn-lt"/>
            </a:endParaRPr>
          </a:p>
        </p:txBody>
      </p:sp>
      <p:pic>
        <p:nvPicPr>
          <p:cNvPr id="23" name="Picture 23" descr="Diagram&#10;&#10;Description automatically generated">
            <a:extLst>
              <a:ext uri="{FF2B5EF4-FFF2-40B4-BE49-F238E27FC236}">
                <a16:creationId xmlns:a16="http://schemas.microsoft.com/office/drawing/2014/main" id="{33F41F06-1BD3-BF9B-D873-5798FC114E4C}"/>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3046976" y="1115488"/>
            <a:ext cx="5773777" cy="5060705"/>
          </a:xfrm>
          <a:prstGeom prst="rect">
            <a:avLst/>
          </a:prstGeom>
        </p:spPr>
      </p:pic>
      <p:sp>
        <p:nvSpPr>
          <p:cNvPr id="3" name="TextBox 2">
            <a:extLst>
              <a:ext uri="{FF2B5EF4-FFF2-40B4-BE49-F238E27FC236}">
                <a16:creationId xmlns:a16="http://schemas.microsoft.com/office/drawing/2014/main" id="{1F6C833C-9077-6A3A-9E77-E820DCD4B825}"/>
              </a:ext>
            </a:extLst>
          </p:cNvPr>
          <p:cNvSpPr txBox="1"/>
          <p:nvPr/>
        </p:nvSpPr>
        <p:spPr>
          <a:xfrm>
            <a:off x="10519192" y="5941084"/>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i="1">
                <a:latin typeface="Lato"/>
              </a:rPr>
              <a:t>Source: </a:t>
            </a:r>
            <a:r>
              <a:rPr lang="en-US" sz="1400" i="1">
                <a:solidFill>
                  <a:srgbClr val="0563C1"/>
                </a:solidFill>
                <a:latin typeface="Lato"/>
                <a:cs typeface="Segoe UI"/>
              </a:rPr>
              <a:t>Soini </a:t>
            </a:r>
            <a:r>
              <a:rPr lang="en-US" sz="1400" i="1">
                <a:solidFill>
                  <a:srgbClr val="0563C1"/>
                </a:solidFill>
                <a:latin typeface="Lato"/>
                <a:cs typeface="Segoe UI"/>
                <a:hlinkClick r:id="rId6"/>
              </a:rPr>
              <a:t>(2020</a:t>
            </a:r>
            <a:r>
              <a:rPr lang="en-US" sz="1400" i="1">
                <a:solidFill>
                  <a:srgbClr val="0563C1"/>
                </a:solidFill>
                <a:latin typeface="Lato"/>
                <a:cs typeface="Segoe UI"/>
                <a:hlinkClick r:id="rId6">
                  <a:extLst>
                    <a:ext uri="{A12FA001-AC4F-418D-AE19-62706E023703}">
                      <ahyp:hlinkClr xmlns:ahyp="http://schemas.microsoft.com/office/drawing/2018/hyperlinkcolor" val="tx"/>
                    </a:ext>
                  </a:extLst>
                </a:hlinkClick>
              </a:rPr>
              <a:t>)</a:t>
            </a:r>
            <a:r>
              <a:rPr lang="en-US" sz="1400">
                <a:latin typeface="Lato"/>
                <a:ea typeface="Lato"/>
                <a:cs typeface="Lato"/>
              </a:rPr>
              <a:t>​</a:t>
            </a:r>
            <a:endParaRPr lang="en-US" sz="1400"/>
          </a:p>
        </p:txBody>
      </p:sp>
    </p:spTree>
    <p:extLst>
      <p:ext uri="{BB962C8B-B14F-4D97-AF65-F5344CB8AC3E}">
        <p14:creationId xmlns:p14="http://schemas.microsoft.com/office/powerpoint/2010/main" val="4053889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Benefits of co-creation approaches</a:t>
            </a:r>
            <a:endParaRPr lang="en-GB" sz="3200"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9</a:t>
            </a:r>
          </a:p>
        </p:txBody>
      </p:sp>
      <p:sp>
        <p:nvSpPr>
          <p:cNvPr id="13" name="Tekstiruutu 2">
            <a:extLst>
              <a:ext uri="{FF2B5EF4-FFF2-40B4-BE49-F238E27FC236}">
                <a16:creationId xmlns:a16="http://schemas.microsoft.com/office/drawing/2014/main" id="{10E022DF-BAE1-2E7E-9916-A1836B70F05A}"/>
              </a:ext>
            </a:extLst>
          </p:cNvPr>
          <p:cNvSpPr txBox="1"/>
          <p:nvPr/>
        </p:nvSpPr>
        <p:spPr>
          <a:xfrm>
            <a:off x="8801101" y="5983613"/>
            <a:ext cx="3569461"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i-FI" sz="1400" i="1" dirty="0" err="1">
                <a:latin typeface="Lato"/>
                <a:ea typeface="Lato"/>
                <a:cs typeface="Lato"/>
              </a:rPr>
              <a:t>Source</a:t>
            </a:r>
            <a:r>
              <a:rPr lang="fi-FI" sz="1400" i="1" dirty="0">
                <a:latin typeface="Lato"/>
                <a:ea typeface="Lato"/>
                <a:cs typeface="Lato"/>
              </a:rPr>
              <a:t>: </a:t>
            </a:r>
            <a:r>
              <a:rPr lang="fi-FI" sz="1400" i="1" dirty="0" err="1">
                <a:latin typeface="Lato"/>
                <a:ea typeface="Lato"/>
                <a:cs typeface="Lato"/>
              </a:rPr>
              <a:t>Adapted</a:t>
            </a:r>
            <a:r>
              <a:rPr lang="fi-FI" sz="1400" i="1" dirty="0">
                <a:latin typeface="Lato"/>
                <a:ea typeface="Lato"/>
                <a:cs typeface="Lato"/>
              </a:rPr>
              <a:t> </a:t>
            </a:r>
            <a:r>
              <a:rPr lang="fi-FI" sz="1400" i="1" dirty="0" err="1">
                <a:latin typeface="Lato"/>
                <a:ea typeface="Lato"/>
                <a:cs typeface="Lato"/>
              </a:rPr>
              <a:t>from</a:t>
            </a:r>
            <a:r>
              <a:rPr lang="fi-FI" sz="1400" i="1" dirty="0">
                <a:latin typeface="Lato"/>
                <a:ea typeface="Lato"/>
                <a:cs typeface="Lato"/>
              </a:rPr>
              <a:t> </a:t>
            </a:r>
            <a:r>
              <a:rPr lang="fi-FI" sz="1400" i="1" dirty="0">
                <a:latin typeface="Lato"/>
                <a:ea typeface="Lato"/>
                <a:cs typeface="Lato"/>
                <a:hlinkClick r:id="rId5"/>
              </a:rPr>
              <a:t>Durham et al. 2014</a:t>
            </a:r>
            <a:endParaRPr lang="fi-FI" sz="1400" i="1" dirty="0">
              <a:latin typeface="Lato"/>
              <a:ea typeface="Lato"/>
              <a:cs typeface="Lato"/>
            </a:endParaRPr>
          </a:p>
        </p:txBody>
      </p:sp>
      <p:sp>
        <p:nvSpPr>
          <p:cNvPr id="6" name="TextBox 5">
            <a:extLst>
              <a:ext uri="{FF2B5EF4-FFF2-40B4-BE49-F238E27FC236}">
                <a16:creationId xmlns:a16="http://schemas.microsoft.com/office/drawing/2014/main" id="{2905E55B-E0C3-FA14-0A36-5AB393107EC8}"/>
              </a:ext>
            </a:extLst>
          </p:cNvPr>
          <p:cNvSpPr txBox="1"/>
          <p:nvPr/>
        </p:nvSpPr>
        <p:spPr>
          <a:xfrm>
            <a:off x="2343149" y="4791075"/>
            <a:ext cx="180975" cy="3619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grpSp>
        <p:nvGrpSpPr>
          <p:cNvPr id="8920" name="Group 8919">
            <a:extLst>
              <a:ext uri="{FF2B5EF4-FFF2-40B4-BE49-F238E27FC236}">
                <a16:creationId xmlns:a16="http://schemas.microsoft.com/office/drawing/2014/main" id="{FF68738D-D88E-3BED-9050-D9E75BE0A852}"/>
              </a:ext>
            </a:extLst>
          </p:cNvPr>
          <p:cNvGrpSpPr/>
          <p:nvPr/>
        </p:nvGrpSpPr>
        <p:grpSpPr>
          <a:xfrm>
            <a:off x="133350" y="1285875"/>
            <a:ext cx="3952875" cy="4686300"/>
            <a:chOff x="180975" y="1285875"/>
            <a:chExt cx="3952875" cy="4686300"/>
          </a:xfrm>
        </p:grpSpPr>
        <p:graphicFrame>
          <p:nvGraphicFramePr>
            <p:cNvPr id="11" name="Diagram 13">
              <a:extLst>
                <a:ext uri="{FF2B5EF4-FFF2-40B4-BE49-F238E27FC236}">
                  <a16:creationId xmlns:a16="http://schemas.microsoft.com/office/drawing/2014/main" id="{C4F636E2-04EE-0350-A398-A26094779021}"/>
                </a:ext>
              </a:extLst>
            </p:cNvPr>
            <p:cNvGraphicFramePr/>
            <p:nvPr>
              <p:extLst>
                <p:ext uri="{D42A27DB-BD31-4B8C-83A1-F6EECF244321}">
                  <p14:modId xmlns:p14="http://schemas.microsoft.com/office/powerpoint/2010/main" val="416606624"/>
                </p:ext>
              </p:extLst>
            </p:nvPr>
          </p:nvGraphicFramePr>
          <p:xfrm>
            <a:off x="238125" y="2705100"/>
            <a:ext cx="3838575" cy="31623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3" name="Picture 3">
              <a:extLst>
                <a:ext uri="{FF2B5EF4-FFF2-40B4-BE49-F238E27FC236}">
                  <a16:creationId xmlns:a16="http://schemas.microsoft.com/office/drawing/2014/main" id="{64D9D912-9943-7C87-9C02-F897D1790736}"/>
                </a:ext>
              </a:extLst>
            </p:cNvPr>
            <p:cNvPicPr>
              <a:picLocks noChangeAspect="1"/>
            </p:cNvPicPr>
            <p:nvPr/>
          </p:nvPicPr>
          <p:blipFill>
            <a:blip r:embed="rId11"/>
            <a:stretch>
              <a:fillRect/>
            </a:stretch>
          </p:blipFill>
          <p:spPr>
            <a:xfrm>
              <a:off x="1409700" y="1400175"/>
              <a:ext cx="1390650" cy="1390650"/>
            </a:xfrm>
            <a:prstGeom prst="rect">
              <a:avLst/>
            </a:prstGeom>
            <a:ln w="28575">
              <a:noFill/>
            </a:ln>
          </p:spPr>
        </p:pic>
        <p:sp>
          <p:nvSpPr>
            <p:cNvPr id="7" name="TextBox 6">
              <a:extLst>
                <a:ext uri="{FF2B5EF4-FFF2-40B4-BE49-F238E27FC236}">
                  <a16:creationId xmlns:a16="http://schemas.microsoft.com/office/drawing/2014/main" id="{BAD3BAFC-958C-3BE9-58C9-C9032087BABD}"/>
                </a:ext>
              </a:extLst>
            </p:cNvPr>
            <p:cNvSpPr txBox="1"/>
            <p:nvPr/>
          </p:nvSpPr>
          <p:spPr>
            <a:xfrm>
              <a:off x="1333499" y="2628900"/>
              <a:ext cx="1647825" cy="369332"/>
            </a:xfrm>
            <a:prstGeom prst="rect">
              <a:avLst/>
            </a:prstGeom>
            <a:no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Research teams</a:t>
              </a:r>
              <a:endParaRPr lang="en-US"/>
            </a:p>
          </p:txBody>
        </p:sp>
        <p:sp>
          <p:nvSpPr>
            <p:cNvPr id="8917" name="Rectangle: Rounded Corners 8916">
              <a:extLst>
                <a:ext uri="{FF2B5EF4-FFF2-40B4-BE49-F238E27FC236}">
                  <a16:creationId xmlns:a16="http://schemas.microsoft.com/office/drawing/2014/main" id="{D8B5E14F-1834-744B-345C-481384549699}"/>
                </a:ext>
              </a:extLst>
            </p:cNvPr>
            <p:cNvSpPr/>
            <p:nvPr/>
          </p:nvSpPr>
          <p:spPr>
            <a:xfrm>
              <a:off x="180975" y="1285875"/>
              <a:ext cx="3952875" cy="4686300"/>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931" name="Group 8930">
            <a:extLst>
              <a:ext uri="{FF2B5EF4-FFF2-40B4-BE49-F238E27FC236}">
                <a16:creationId xmlns:a16="http://schemas.microsoft.com/office/drawing/2014/main" id="{242CCDFB-3FDF-A3CD-C2AF-B2F9A0C0B09B}"/>
              </a:ext>
            </a:extLst>
          </p:cNvPr>
          <p:cNvGrpSpPr/>
          <p:nvPr/>
        </p:nvGrpSpPr>
        <p:grpSpPr>
          <a:xfrm>
            <a:off x="4114799" y="1285874"/>
            <a:ext cx="3933825" cy="4686300"/>
            <a:chOff x="4124324" y="1285874"/>
            <a:chExt cx="3933825" cy="4686300"/>
          </a:xfrm>
        </p:grpSpPr>
        <p:pic>
          <p:nvPicPr>
            <p:cNvPr id="4" name="Picture 3">
              <a:extLst>
                <a:ext uri="{FF2B5EF4-FFF2-40B4-BE49-F238E27FC236}">
                  <a16:creationId xmlns:a16="http://schemas.microsoft.com/office/drawing/2014/main" id="{023A36E0-6865-45CF-CB94-76BA1CBE83A8}"/>
                </a:ext>
              </a:extLst>
            </p:cNvPr>
            <p:cNvPicPr>
              <a:picLocks noChangeAspect="1"/>
            </p:cNvPicPr>
            <p:nvPr/>
          </p:nvPicPr>
          <p:blipFill>
            <a:blip r:embed="rId11"/>
            <a:stretch>
              <a:fillRect/>
            </a:stretch>
          </p:blipFill>
          <p:spPr>
            <a:xfrm>
              <a:off x="5467350" y="1285875"/>
              <a:ext cx="1390650" cy="1390650"/>
            </a:xfrm>
            <a:prstGeom prst="rect">
              <a:avLst/>
            </a:prstGeom>
            <a:ln w="28575">
              <a:noFill/>
            </a:ln>
          </p:spPr>
        </p:pic>
        <p:sp>
          <p:nvSpPr>
            <p:cNvPr id="8" name="TextBox 7">
              <a:extLst>
                <a:ext uri="{FF2B5EF4-FFF2-40B4-BE49-F238E27FC236}">
                  <a16:creationId xmlns:a16="http://schemas.microsoft.com/office/drawing/2014/main" id="{496061CC-AE86-8FEA-0E95-CD42E10261FC}"/>
                </a:ext>
              </a:extLst>
            </p:cNvPr>
            <p:cNvSpPr txBox="1"/>
            <p:nvPr/>
          </p:nvSpPr>
          <p:spPr>
            <a:xfrm>
              <a:off x="4291043" y="2606159"/>
              <a:ext cx="3524219" cy="369332"/>
            </a:xfrm>
            <a:prstGeom prst="rect">
              <a:avLst/>
            </a:prstGeom>
            <a:no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t>Local communities &amp; practitioners </a:t>
              </a:r>
            </a:p>
          </p:txBody>
        </p:sp>
        <p:graphicFrame>
          <p:nvGraphicFramePr>
            <p:cNvPr id="3691" name="Diagram 13">
              <a:extLst>
                <a:ext uri="{FF2B5EF4-FFF2-40B4-BE49-F238E27FC236}">
                  <a16:creationId xmlns:a16="http://schemas.microsoft.com/office/drawing/2014/main" id="{BA3777AA-B770-2D8A-1136-263302C51A37}"/>
                </a:ext>
              </a:extLst>
            </p:cNvPr>
            <p:cNvGraphicFramePr/>
            <p:nvPr>
              <p:extLst>
                <p:ext uri="{D42A27DB-BD31-4B8C-83A1-F6EECF244321}">
                  <p14:modId xmlns:p14="http://schemas.microsoft.com/office/powerpoint/2010/main" val="663291159"/>
                </p:ext>
              </p:extLst>
            </p:nvPr>
          </p:nvGraphicFramePr>
          <p:xfrm>
            <a:off x="4181474" y="2676525"/>
            <a:ext cx="3838575" cy="319087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8918" name="Rectangle: Rounded Corners 8917">
              <a:extLst>
                <a:ext uri="{FF2B5EF4-FFF2-40B4-BE49-F238E27FC236}">
                  <a16:creationId xmlns:a16="http://schemas.microsoft.com/office/drawing/2014/main" id="{0C8BAC12-9532-CE02-6B1C-73BB43FC498A}"/>
                </a:ext>
              </a:extLst>
            </p:cNvPr>
            <p:cNvSpPr/>
            <p:nvPr/>
          </p:nvSpPr>
          <p:spPr>
            <a:xfrm>
              <a:off x="4124324" y="1285874"/>
              <a:ext cx="3933825" cy="4686300"/>
            </a:xfrm>
            <a:prstGeom prst="roundRect">
              <a:avLst/>
            </a:prstGeom>
            <a:noFill/>
            <a:ln w="28575">
              <a:solidFill>
                <a:srgbClr val="8DC5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942" name="Group 8941">
            <a:extLst>
              <a:ext uri="{FF2B5EF4-FFF2-40B4-BE49-F238E27FC236}">
                <a16:creationId xmlns:a16="http://schemas.microsoft.com/office/drawing/2014/main" id="{EA02A4BE-5845-8A41-ADB4-0F423BCC55F9}"/>
              </a:ext>
            </a:extLst>
          </p:cNvPr>
          <p:cNvGrpSpPr/>
          <p:nvPr/>
        </p:nvGrpSpPr>
        <p:grpSpPr>
          <a:xfrm>
            <a:off x="8077199" y="1285874"/>
            <a:ext cx="3952875" cy="4686300"/>
            <a:chOff x="8067674" y="1285874"/>
            <a:chExt cx="3952875" cy="4686300"/>
          </a:xfrm>
        </p:grpSpPr>
        <p:graphicFrame>
          <p:nvGraphicFramePr>
            <p:cNvPr id="6722" name="Diagram 13">
              <a:extLst>
                <a:ext uri="{FF2B5EF4-FFF2-40B4-BE49-F238E27FC236}">
                  <a16:creationId xmlns:a16="http://schemas.microsoft.com/office/drawing/2014/main" id="{9B6C6BF0-B525-0F4C-36F2-D2BCB9BAD690}"/>
                </a:ext>
              </a:extLst>
            </p:cNvPr>
            <p:cNvGraphicFramePr/>
            <p:nvPr>
              <p:extLst>
                <p:ext uri="{D42A27DB-BD31-4B8C-83A1-F6EECF244321}">
                  <p14:modId xmlns:p14="http://schemas.microsoft.com/office/powerpoint/2010/main" val="21295911"/>
                </p:ext>
              </p:extLst>
            </p:nvPr>
          </p:nvGraphicFramePr>
          <p:xfrm>
            <a:off x="8124824" y="2695574"/>
            <a:ext cx="3838575" cy="316230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5" name="Picture 4">
              <a:extLst>
                <a:ext uri="{FF2B5EF4-FFF2-40B4-BE49-F238E27FC236}">
                  <a16:creationId xmlns:a16="http://schemas.microsoft.com/office/drawing/2014/main" id="{89AB81B6-C672-1B11-62BA-E55F827060E1}"/>
                </a:ext>
              </a:extLst>
            </p:cNvPr>
            <p:cNvPicPr>
              <a:picLocks noChangeAspect="1"/>
            </p:cNvPicPr>
            <p:nvPr/>
          </p:nvPicPr>
          <p:blipFill>
            <a:blip r:embed="rId11"/>
            <a:stretch>
              <a:fillRect/>
            </a:stretch>
          </p:blipFill>
          <p:spPr>
            <a:xfrm>
              <a:off x="9344025" y="1457325"/>
              <a:ext cx="1390650" cy="1390650"/>
            </a:xfrm>
            <a:prstGeom prst="rect">
              <a:avLst/>
            </a:prstGeom>
            <a:ln w="28575">
              <a:noFill/>
            </a:ln>
          </p:spPr>
        </p:pic>
        <p:sp>
          <p:nvSpPr>
            <p:cNvPr id="9" name="TextBox 8">
              <a:extLst>
                <a:ext uri="{FF2B5EF4-FFF2-40B4-BE49-F238E27FC236}">
                  <a16:creationId xmlns:a16="http://schemas.microsoft.com/office/drawing/2014/main" id="{2FECE219-C251-FB9B-7781-9435901E7BDF}"/>
                </a:ext>
              </a:extLst>
            </p:cNvPr>
            <p:cNvSpPr txBox="1"/>
            <p:nvPr/>
          </p:nvSpPr>
          <p:spPr>
            <a:xfrm>
              <a:off x="9268672" y="2674980"/>
              <a:ext cx="2028855" cy="369332"/>
            </a:xfrm>
            <a:prstGeom prst="rect">
              <a:avLst/>
            </a:prstGeom>
            <a:no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cs typeface="Calibri"/>
                </a:rPr>
                <a:t>Decision makers</a:t>
              </a:r>
              <a:endParaRPr lang="en-US" dirty="0"/>
            </a:p>
          </p:txBody>
        </p:sp>
        <p:sp>
          <p:nvSpPr>
            <p:cNvPr id="8919" name="Rectangle: Rounded Corners 8918">
              <a:extLst>
                <a:ext uri="{FF2B5EF4-FFF2-40B4-BE49-F238E27FC236}">
                  <a16:creationId xmlns:a16="http://schemas.microsoft.com/office/drawing/2014/main" id="{3D0592EB-5B3D-BFCF-BB9B-25D107007830}"/>
                </a:ext>
              </a:extLst>
            </p:cNvPr>
            <p:cNvSpPr/>
            <p:nvPr/>
          </p:nvSpPr>
          <p:spPr>
            <a:xfrm>
              <a:off x="8067674" y="1285874"/>
              <a:ext cx="3952875" cy="4686300"/>
            </a:xfrm>
            <a:prstGeom prst="roundRect">
              <a:avLst/>
            </a:prstGeom>
            <a:noFill/>
            <a:ln w="28575">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5082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9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9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9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Responsible xmlns="86c4cae0-a175-4f14-ab13-eac5934823ac">...</Responsible>
    <PhotoSelectionforfrontcover xmlns="86c4cae0-a175-4f14-ab13-eac5934823ac">Option 1</PhotoSelectionforfrontcover>
    <DOI xmlns="86c4cae0-a175-4f14-ab13-eac5934823ac">
      <Url xsi:nil="true"/>
      <Description xsi:nil="true"/>
    </DOI>
    <TaxCatchAll xmlns="2044b625-83bc-47a4-b700-31dc389e64e1" xsi:nil="true"/>
    <lcf76f155ced4ddcb4097134ff3c332f xmlns="86c4cae0-a175-4f14-ab13-eac5934823ac">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AA8B3D87ABDAA4C9BC49529F3A115E2" ma:contentTypeVersion="21" ma:contentTypeDescription="Create a new document." ma:contentTypeScope="" ma:versionID="a6839722a3cf4f9100bf657395d525dd">
  <xsd:schema xmlns:xsd="http://www.w3.org/2001/XMLSchema" xmlns:xs="http://www.w3.org/2001/XMLSchema" xmlns:p="http://schemas.microsoft.com/office/2006/metadata/properties" xmlns:ns2="86c4cae0-a175-4f14-ab13-eac5934823ac" xmlns:ns3="2044b625-83bc-47a4-b700-31dc389e64e1" targetNamespace="http://schemas.microsoft.com/office/2006/metadata/properties" ma:root="true" ma:fieldsID="871b5e456c35ddf293404bf1d7c22eda" ns2:_="" ns3:_="">
    <xsd:import namespace="86c4cae0-a175-4f14-ab13-eac5934823ac"/>
    <xsd:import namespace="2044b625-83bc-47a4-b700-31dc389e64e1"/>
    <xsd:element name="properties">
      <xsd:complexType>
        <xsd:sequence>
          <xsd:element name="documentManagement">
            <xsd:complexType>
              <xsd:all>
                <xsd:element ref="ns2:MediaServiceMetadata" minOccurs="0"/>
                <xsd:element ref="ns2:MediaServiceFastMetadata" minOccurs="0"/>
                <xsd:element ref="ns2:Responsible"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MediaLengthInSeconds" minOccurs="0"/>
                <xsd:element ref="ns2:PhotoSelectionforfrontcover" minOccurs="0"/>
                <xsd:element ref="ns2:DOI"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c4cae0-a175-4f14-ab13-eac5934823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Responsible" ma:index="10" nillable="true" ma:displayName="Responsible" ma:default="..." ma:format="Dropdown" ma:internalName="Responsible">
      <xsd:simpleType>
        <xsd:restriction base="dms:Text">
          <xsd:maxLength value="80"/>
        </xsd:restriction>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PhotoSelectionforfrontcover" ma:index="22" nillable="true" ma:displayName="Photo Selection for front cover" ma:default="Option 1" ma:format="Dropdown" ma:internalName="PhotoSelectionforfrontcover">
      <xsd:simpleType>
        <xsd:restriction base="dms:Text">
          <xsd:maxLength value="255"/>
        </xsd:restriction>
      </xsd:simpleType>
    </xsd:element>
    <xsd:element name="DOI" ma:index="23" nillable="true" ma:displayName="DOI" ma:format="Hyperlink" ma:internalName="DOI">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f77b169b-7464-4c14-89c9-ab876efcba0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044b625-83bc-47a4-b700-31dc389e64e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516944-4a8b-47d4-8e0a-843066b1e1c7}" ma:internalName="TaxCatchAll" ma:showField="CatchAllData" ma:web="2044b625-83bc-47a4-b700-31dc389e64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2E4253-2E8F-44FD-A912-3F8E1551D177}">
  <ds:schemaRefs>
    <ds:schemaRef ds:uri="http://schemas.microsoft.com/sharepoint/v3/contenttype/forms"/>
  </ds:schemaRefs>
</ds:datastoreItem>
</file>

<file path=customXml/itemProps2.xml><?xml version="1.0" encoding="utf-8"?>
<ds:datastoreItem xmlns:ds="http://schemas.openxmlformats.org/officeDocument/2006/customXml" ds:itemID="{39E07B82-621B-4920-AE5F-BE9ACAD4BB07}">
  <ds:schemaRefs>
    <ds:schemaRef ds:uri="2044b625-83bc-47a4-b700-31dc389e64e1"/>
    <ds:schemaRef ds:uri="86c4cae0-a175-4f14-ab13-eac5934823ac"/>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36DE8B6-9839-4C93-88BB-3AB00F2FB517}">
  <ds:schemaRefs>
    <ds:schemaRef ds:uri="2044b625-83bc-47a4-b700-31dc389e64e1"/>
    <ds:schemaRef ds:uri="86c4cae0-a175-4f14-ab13-eac5934823a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182</TotalTime>
  <Words>5414</Words>
  <Application>Microsoft Macintosh PowerPoint</Application>
  <PresentationFormat>Widescreen</PresentationFormat>
  <Paragraphs>750</Paragraphs>
  <Slides>34</Slides>
  <Notes>33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34</vt:i4>
      </vt:variant>
    </vt:vector>
  </HeadingPairs>
  <TitlesOfParts>
    <vt:vector size="42" baseType="lpstr">
      <vt:lpstr>Arial</vt:lpstr>
      <vt:lpstr>Arial,Sans-Serif</vt:lpstr>
      <vt:lpstr>Calibri</vt:lpstr>
      <vt:lpstr>Calibri Light</vt:lpstr>
      <vt:lpstr>Lato</vt:lpstr>
      <vt:lpstr>Wingdings</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zahra amirzada</dc:creator>
  <cp:lastModifiedBy>Esmee Kooijman</cp:lastModifiedBy>
  <cp:revision>31</cp:revision>
  <dcterms:created xsi:type="dcterms:W3CDTF">2021-11-30T11:10:05Z</dcterms:created>
  <dcterms:modified xsi:type="dcterms:W3CDTF">2022-11-03T13:31:03Z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0x0101001AA8B3D87ABDAA4C9BC49529F3A115E2</vt:lpwstr>
  </property>
  <property fmtid="{D5CDD505-2E9C-101B-9397-08002B2CF9AE}" pid="3" name="MediaServiceImageTags">
    <vt:lpwstr/>
  </property>
</Properties>
</file>